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7" r:id="rId3"/>
    <p:sldId id="268" r:id="rId4"/>
    <p:sldId id="266" r:id="rId5"/>
    <p:sldId id="257" r:id="rId6"/>
    <p:sldId id="258" r:id="rId7"/>
    <p:sldId id="259" r:id="rId8"/>
    <p:sldId id="260" r:id="rId9"/>
    <p:sldId id="269" r:id="rId10"/>
    <p:sldId id="264" r:id="rId11"/>
    <p:sldId id="262"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1898F-7367-8341-0299-C7683C5D99CA}" name="Lisa Joly" initials="LJ" userId="d9099253a754400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ED5"/>
    <a:srgbClr val="0955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2" autoAdjust="0"/>
    <p:restoredTop sz="94211" autoAdjust="0"/>
  </p:normalViewPr>
  <p:slideViewPr>
    <p:cSldViewPr snapToGrid="0">
      <p:cViewPr varScale="1">
        <p:scale>
          <a:sx n="108" d="100"/>
          <a:sy n="108" d="100"/>
        </p:scale>
        <p:origin x="3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8656D-BE1A-9941-A8DF-674A5221D22E}" type="datetimeFigureOut">
              <a:rPr lang="en-US" smtClean="0"/>
              <a:t>1/15/26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0BB71-DB66-F14B-9537-323E417F24EA}" type="slidenum">
              <a:rPr lang="en-US" smtClean="0"/>
              <a:t>‹#›</a:t>
            </a:fld>
            <a:endParaRPr lang="en-US"/>
          </a:p>
        </p:txBody>
      </p:sp>
    </p:spTree>
    <p:extLst>
      <p:ext uri="{BB962C8B-B14F-4D97-AF65-F5344CB8AC3E}">
        <p14:creationId xmlns:p14="http://schemas.microsoft.com/office/powerpoint/2010/main" val="410058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89B15-8B2B-0151-4B79-AC8FE8E063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7C23BB-1613-B4E3-2983-F998477D5E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4864AD23-1D55-8308-B74E-D46969094DB1}"/>
              </a:ext>
            </a:extLst>
          </p:cNvPr>
          <p:cNvSpPr>
            <a:spLocks noGrp="1" noRot="1" noMove="1" noResize="1" noEditPoints="1" noAdjustHandles="1" noChangeArrowheads="1" noChangeShapeType="1"/>
          </p:cNvSpPr>
          <p:nvPr userDrawn="1"/>
        </p:nvSpPr>
        <p:spPr>
          <a:xfrm>
            <a:off x="0" y="6400801"/>
            <a:ext cx="12192000" cy="457199"/>
          </a:xfrm>
          <a:prstGeom prst="rect">
            <a:avLst/>
          </a:prstGeom>
          <a:solidFill>
            <a:srgbClr val="095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F2B5C80-A2DD-8B68-4096-48717DBD961C}"/>
              </a:ext>
            </a:extLst>
          </p:cNvPr>
          <p:cNvSpPr txBox="1"/>
          <p:nvPr userDrawn="1"/>
        </p:nvSpPr>
        <p:spPr>
          <a:xfrm>
            <a:off x="213613" y="6490900"/>
            <a:ext cx="1750975" cy="276999"/>
          </a:xfrm>
          <a:prstGeom prst="rect">
            <a:avLst/>
          </a:prstGeom>
          <a:noFill/>
        </p:spPr>
        <p:txBody>
          <a:bodyPr wrap="square" rtlCol="0">
            <a:spAutoFit/>
          </a:bodyPr>
          <a:lstStyle/>
          <a:p>
            <a:r>
              <a:rPr lang="en-US" sz="1200" dirty="0">
                <a:solidFill>
                  <a:schemeClr val="bg1"/>
                </a:solidFill>
              </a:rPr>
              <a:t>Savvy Caregiver®</a:t>
            </a:r>
          </a:p>
        </p:txBody>
      </p:sp>
      <p:sp>
        <p:nvSpPr>
          <p:cNvPr id="9" name="TextBox 8">
            <a:extLst>
              <a:ext uri="{FF2B5EF4-FFF2-40B4-BE49-F238E27FC236}">
                <a16:creationId xmlns:a16="http://schemas.microsoft.com/office/drawing/2014/main" id="{8D81BCC3-E6BE-6766-5731-9570D5C238D6}"/>
              </a:ext>
            </a:extLst>
          </p:cNvPr>
          <p:cNvSpPr txBox="1"/>
          <p:nvPr userDrawn="1"/>
        </p:nvSpPr>
        <p:spPr>
          <a:xfrm>
            <a:off x="4204556" y="6474822"/>
            <a:ext cx="3782887" cy="276999"/>
          </a:xfrm>
          <a:prstGeom prst="rect">
            <a:avLst/>
          </a:prstGeom>
          <a:noFill/>
        </p:spPr>
        <p:txBody>
          <a:bodyPr wrap="square" rtlCol="0">
            <a:spAutoFit/>
          </a:bodyPr>
          <a:lstStyle/>
          <a:p>
            <a:r>
              <a:rPr lang="en-US" sz="1200" dirty="0">
                <a:solidFill>
                  <a:schemeClr val="bg1"/>
                </a:solidFill>
              </a:rPr>
              <a:t>©2002-2025 Savvy Systems, LLC. All Rights Reserved.</a:t>
            </a:r>
          </a:p>
        </p:txBody>
      </p:sp>
      <p:sp>
        <p:nvSpPr>
          <p:cNvPr id="10" name="TextBox 9">
            <a:extLst>
              <a:ext uri="{FF2B5EF4-FFF2-40B4-BE49-F238E27FC236}">
                <a16:creationId xmlns:a16="http://schemas.microsoft.com/office/drawing/2014/main" id="{3D5A9AF0-7E21-B0B7-267B-5F7E2F2BA50D}"/>
              </a:ext>
            </a:extLst>
          </p:cNvPr>
          <p:cNvSpPr txBox="1"/>
          <p:nvPr userDrawn="1"/>
        </p:nvSpPr>
        <p:spPr>
          <a:xfrm>
            <a:off x="11353800" y="6490901"/>
            <a:ext cx="624587" cy="276999"/>
          </a:xfrm>
          <a:prstGeom prst="rect">
            <a:avLst/>
          </a:prstGeom>
          <a:noFill/>
        </p:spPr>
        <p:txBody>
          <a:bodyPr wrap="square" rtlCol="0">
            <a:spAutoFit/>
          </a:bodyPr>
          <a:lstStyle/>
          <a:p>
            <a:fld id="{BF7DF063-1193-4691-9223-DCEF3E78525D}"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45748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D425-8F21-2C7D-933A-33020C03FF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5F898C-4E87-A231-A866-4DDBC72D58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926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880F83-6D73-4951-3CB0-FAB20C2FC4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613E97-F6F7-8BC8-271E-E86A6DAB23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6771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6B3A8-FE4D-1F3B-D767-54F5EBAFB7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84221C-13E9-931A-A02E-7F607B3EDC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53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785F-DB1E-94E4-3D0C-9C4D44E033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6847B6-13F1-367B-1D10-2242075576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80154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B5A4-C72B-824C-63D9-5526EE737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9835-45A0-4087-8B18-168979B15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DA0BA3-6D47-5AD7-6DC2-C6B302242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72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C682-42C6-7804-1D08-9274D8CC95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3F761E-9CBB-2968-1075-585E55A268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81591A-5D04-6A87-7AF3-3181C8F0E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2E34F1-932E-A55E-DA28-0084298F5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8FB9ED-BBF3-8C33-5D70-A2BEAB405A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03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B910-D357-AFCC-A5F2-4ACD8AD6B3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880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50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5F4D-E235-ACFE-93D1-D92A185D1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6C88A3-AD81-3D62-D4FF-826BFFFDFF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A61B09-2DEC-14A4-3AB2-CAF9F7D1D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497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4805-BFA8-7A64-B71B-DCA0D0D53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7A995-1DB3-BD23-EFCB-7549D4C9E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B7A2C1-4B56-9FFB-A968-0786D56D9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1889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58856-7499-D718-F01D-198AED374963}"/>
              </a:ext>
            </a:extLst>
          </p:cNvPr>
          <p:cNvSpPr>
            <a:spLocks noGrp="1"/>
          </p:cNvSpPr>
          <p:nvPr>
            <p:ph type="title"/>
          </p:nvPr>
        </p:nvSpPr>
        <p:spPr>
          <a:xfrm>
            <a:off x="838199" y="276224"/>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720292C-7955-B668-60A9-299D2B028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7CDA589-F6DD-8171-95B1-4C6E3B53D8CD}"/>
              </a:ext>
            </a:extLst>
          </p:cNvPr>
          <p:cNvSpPr/>
          <p:nvPr userDrawn="1"/>
        </p:nvSpPr>
        <p:spPr>
          <a:xfrm>
            <a:off x="0" y="6400801"/>
            <a:ext cx="12192000" cy="457199"/>
          </a:xfrm>
          <a:prstGeom prst="rect">
            <a:avLst/>
          </a:prstGeom>
          <a:solidFill>
            <a:srgbClr val="0955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CE73380-BC6B-8473-4ECC-6DC795C90EAC}"/>
              </a:ext>
            </a:extLst>
          </p:cNvPr>
          <p:cNvSpPr txBox="1"/>
          <p:nvPr userDrawn="1"/>
        </p:nvSpPr>
        <p:spPr>
          <a:xfrm>
            <a:off x="213613" y="6490900"/>
            <a:ext cx="1750975" cy="276999"/>
          </a:xfrm>
          <a:prstGeom prst="rect">
            <a:avLst/>
          </a:prstGeom>
          <a:noFill/>
        </p:spPr>
        <p:txBody>
          <a:bodyPr wrap="square" rtlCol="0">
            <a:spAutoFit/>
          </a:bodyPr>
          <a:lstStyle/>
          <a:p>
            <a:r>
              <a:rPr lang="en-US" sz="1200" dirty="0">
                <a:solidFill>
                  <a:schemeClr val="bg1"/>
                </a:solidFill>
              </a:rPr>
              <a:t>Savvy Caregiver®</a:t>
            </a:r>
          </a:p>
        </p:txBody>
      </p:sp>
      <p:sp>
        <p:nvSpPr>
          <p:cNvPr id="9" name="TextBox 8">
            <a:extLst>
              <a:ext uri="{FF2B5EF4-FFF2-40B4-BE49-F238E27FC236}">
                <a16:creationId xmlns:a16="http://schemas.microsoft.com/office/drawing/2014/main" id="{2CDBA1A6-10B5-3FC2-1554-923617236680}"/>
              </a:ext>
            </a:extLst>
          </p:cNvPr>
          <p:cNvSpPr txBox="1"/>
          <p:nvPr userDrawn="1"/>
        </p:nvSpPr>
        <p:spPr>
          <a:xfrm>
            <a:off x="4204556" y="6474822"/>
            <a:ext cx="3782887" cy="276999"/>
          </a:xfrm>
          <a:prstGeom prst="rect">
            <a:avLst/>
          </a:prstGeom>
          <a:noFill/>
        </p:spPr>
        <p:txBody>
          <a:bodyPr wrap="square" rtlCol="0">
            <a:spAutoFit/>
          </a:bodyPr>
          <a:lstStyle/>
          <a:p>
            <a:r>
              <a:rPr lang="en-US" sz="1200" dirty="0">
                <a:solidFill>
                  <a:schemeClr val="bg1"/>
                </a:solidFill>
              </a:rPr>
              <a:t>©2002-2025 Savvy Systems, LLC. All Rights Reserved.</a:t>
            </a:r>
          </a:p>
        </p:txBody>
      </p:sp>
      <p:sp>
        <p:nvSpPr>
          <p:cNvPr id="10" name="TextBox 9">
            <a:extLst>
              <a:ext uri="{FF2B5EF4-FFF2-40B4-BE49-F238E27FC236}">
                <a16:creationId xmlns:a16="http://schemas.microsoft.com/office/drawing/2014/main" id="{2BFD58DF-5AE5-081B-99D8-7E6815CDF874}"/>
              </a:ext>
            </a:extLst>
          </p:cNvPr>
          <p:cNvSpPr txBox="1"/>
          <p:nvPr userDrawn="1"/>
        </p:nvSpPr>
        <p:spPr>
          <a:xfrm>
            <a:off x="11353800" y="6490901"/>
            <a:ext cx="624587" cy="276999"/>
          </a:xfrm>
          <a:prstGeom prst="rect">
            <a:avLst/>
          </a:prstGeom>
          <a:noFill/>
        </p:spPr>
        <p:txBody>
          <a:bodyPr wrap="square" rtlCol="0">
            <a:spAutoFit/>
          </a:bodyPr>
          <a:lstStyle/>
          <a:p>
            <a:fld id="{BF7DF063-1193-4691-9223-DCEF3E78525D}"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42617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1" kern="1200">
          <a:solidFill>
            <a:srgbClr val="0955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avvycaregiver.com/purchase/" TargetMode="External"/><Relationship Id="rId2" Type="http://schemas.openxmlformats.org/officeDocument/2006/relationships/hyperlink" Target="mailto:info@savvycaregiver.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avvycaregiver.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savvycaregiver.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white text&#10;&#10;Description automatically generated">
            <a:extLst>
              <a:ext uri="{FF2B5EF4-FFF2-40B4-BE49-F238E27FC236}">
                <a16:creationId xmlns:a16="http://schemas.microsoft.com/office/drawing/2014/main" id="{EC30F2C2-7F4F-AB08-41D9-45514A9260EA}"/>
              </a:ext>
            </a:extLst>
          </p:cNvPr>
          <p:cNvPicPr>
            <a:picLocks noChangeAspect="1"/>
          </p:cNvPicPr>
          <p:nvPr/>
        </p:nvPicPr>
        <p:blipFill>
          <a:blip r:embed="rId2"/>
          <a:stretch>
            <a:fillRect/>
          </a:stretch>
        </p:blipFill>
        <p:spPr>
          <a:xfrm>
            <a:off x="2208324" y="1075665"/>
            <a:ext cx="7083631" cy="2213635"/>
          </a:xfrm>
          <a:prstGeom prst="rect">
            <a:avLst/>
          </a:prstGeom>
        </p:spPr>
      </p:pic>
      <p:sp>
        <p:nvSpPr>
          <p:cNvPr id="29" name="Right Triangle 2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37416-7E33-9A63-2E3B-783C33963E40}"/>
              </a:ext>
            </a:extLst>
          </p:cNvPr>
          <p:cNvSpPr>
            <a:spLocks noGrp="1"/>
          </p:cNvSpPr>
          <p:nvPr>
            <p:ph type="ctrTitle"/>
          </p:nvPr>
        </p:nvSpPr>
        <p:spPr>
          <a:xfrm>
            <a:off x="1289304" y="3429000"/>
            <a:ext cx="8921672" cy="2309884"/>
          </a:xfrm>
        </p:spPr>
        <p:txBody>
          <a:bodyPr anchor="b">
            <a:noAutofit/>
          </a:bodyPr>
          <a:lstStyle/>
          <a:p>
            <a:r>
              <a:rPr lang="en-US" sz="4800" b="1" dirty="0"/>
              <a:t>Registration &amp; Certification of </a:t>
            </a:r>
            <a:br>
              <a:rPr lang="en-US" sz="4800" b="1" dirty="0"/>
            </a:br>
            <a:r>
              <a:rPr lang="en-US" sz="4800" b="1" dirty="0"/>
              <a:t>Savvy </a:t>
            </a:r>
            <a:r>
              <a:rPr lang="en-US" sz="4800" b="1" dirty="0">
                <a:solidFill>
                  <a:srgbClr val="0F9ED5"/>
                </a:solidFill>
              </a:rPr>
              <a:t>Caregiver</a:t>
            </a:r>
            <a:r>
              <a:rPr lang="en-US" sz="4800" b="1" dirty="0"/>
              <a:t> Program Licenses </a:t>
            </a:r>
          </a:p>
        </p:txBody>
      </p:sp>
    </p:spTree>
    <p:extLst>
      <p:ext uri="{BB962C8B-B14F-4D97-AF65-F5344CB8AC3E}">
        <p14:creationId xmlns:p14="http://schemas.microsoft.com/office/powerpoint/2010/main" val="241130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AA964-998A-3257-37C1-E8968F8B0227}"/>
              </a:ext>
            </a:extLst>
          </p:cNvPr>
          <p:cNvSpPr>
            <a:spLocks noGrp="1"/>
          </p:cNvSpPr>
          <p:nvPr>
            <p:ph type="title"/>
          </p:nvPr>
        </p:nvSpPr>
        <p:spPr>
          <a:xfrm>
            <a:off x="496055" y="159501"/>
            <a:ext cx="11199890" cy="873566"/>
          </a:xfrm>
        </p:spPr>
        <p:txBody>
          <a:bodyPr>
            <a:normAutofit fontScale="90000"/>
          </a:bodyPr>
          <a:lstStyle/>
          <a:p>
            <a:r>
              <a:rPr lang="en-US" dirty="0"/>
              <a:t>4.  Certify all Savvy Programs have been Registered</a:t>
            </a:r>
          </a:p>
        </p:txBody>
      </p:sp>
      <p:pic>
        <p:nvPicPr>
          <p:cNvPr id="6" name="Content Placeholder 5">
            <a:extLst>
              <a:ext uri="{FF2B5EF4-FFF2-40B4-BE49-F238E27FC236}">
                <a16:creationId xmlns:a16="http://schemas.microsoft.com/office/drawing/2014/main" id="{3CCC2667-952D-3810-6358-2AF6C73240C9}"/>
              </a:ext>
            </a:extLst>
          </p:cNvPr>
          <p:cNvPicPr>
            <a:picLocks noGrp="1" noChangeAspect="1"/>
          </p:cNvPicPr>
          <p:nvPr>
            <p:ph idx="1"/>
          </p:nvPr>
        </p:nvPicPr>
        <p:blipFill>
          <a:blip r:embed="rId2"/>
          <a:srcRect/>
          <a:stretch/>
        </p:blipFill>
        <p:spPr>
          <a:xfrm>
            <a:off x="4733805" y="1253331"/>
            <a:ext cx="6962140" cy="4351338"/>
          </a:xfrm>
          <a:ln w="12700">
            <a:solidFill>
              <a:schemeClr val="tx1"/>
            </a:solidFill>
          </a:ln>
        </p:spPr>
      </p:pic>
      <p:sp>
        <p:nvSpPr>
          <p:cNvPr id="9" name="Left Arrow 8">
            <a:extLst>
              <a:ext uri="{FF2B5EF4-FFF2-40B4-BE49-F238E27FC236}">
                <a16:creationId xmlns:a16="http://schemas.microsoft.com/office/drawing/2014/main" id="{53C1C93A-5788-6D52-3799-41A16A8C3580}"/>
              </a:ext>
            </a:extLst>
          </p:cNvPr>
          <p:cNvSpPr>
            <a:spLocks noGrp="1" noRot="1" noMove="1" noResize="1" noEditPoints="1" noAdjustHandles="1" noChangeArrowheads="1" noChangeShapeType="1"/>
          </p:cNvSpPr>
          <p:nvPr/>
        </p:nvSpPr>
        <p:spPr>
          <a:xfrm>
            <a:off x="7074718" y="3710729"/>
            <a:ext cx="388237" cy="184609"/>
          </a:xfrm>
          <a:prstGeom prst="leftArrow">
            <a:avLst>
              <a:gd name="adj1" fmla="val 50000"/>
              <a:gd name="adj2" fmla="val 50000"/>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534715-22FC-4BCC-09E5-F1F4A965E6D0}"/>
              </a:ext>
            </a:extLst>
          </p:cNvPr>
          <p:cNvSpPr txBox="1"/>
          <p:nvPr/>
        </p:nvSpPr>
        <p:spPr>
          <a:xfrm>
            <a:off x="496055" y="2305615"/>
            <a:ext cx="3451256" cy="2246769"/>
          </a:xfrm>
          <a:prstGeom prst="rect">
            <a:avLst/>
          </a:prstGeom>
          <a:noFill/>
        </p:spPr>
        <p:txBody>
          <a:bodyPr wrap="square" rtlCol="0">
            <a:spAutoFit/>
          </a:bodyPr>
          <a:lstStyle/>
          <a:p>
            <a:r>
              <a:rPr lang="en-US" sz="2800" dirty="0"/>
              <a:t>Once all delivered programs have been entered, they must be certified annually beginning with 2021.</a:t>
            </a:r>
          </a:p>
        </p:txBody>
      </p:sp>
    </p:spTree>
    <p:extLst>
      <p:ext uri="{BB962C8B-B14F-4D97-AF65-F5344CB8AC3E}">
        <p14:creationId xmlns:p14="http://schemas.microsoft.com/office/powerpoint/2010/main" val="192102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68E6F-5E0A-A0AC-A535-328029DBB1A5}"/>
              </a:ext>
            </a:extLst>
          </p:cNvPr>
          <p:cNvSpPr>
            <a:spLocks noGrp="1"/>
          </p:cNvSpPr>
          <p:nvPr>
            <p:ph type="title"/>
          </p:nvPr>
        </p:nvSpPr>
        <p:spPr>
          <a:xfrm>
            <a:off x="650327" y="162482"/>
            <a:ext cx="10007852" cy="900726"/>
          </a:xfrm>
        </p:spPr>
        <p:txBody>
          <a:bodyPr>
            <a:normAutofit fontScale="90000"/>
          </a:bodyPr>
          <a:lstStyle/>
          <a:p>
            <a:r>
              <a:rPr lang="en-US" dirty="0"/>
              <a:t>4a. Complete &amp; Certify Savvy Programs Form</a:t>
            </a:r>
          </a:p>
        </p:txBody>
      </p:sp>
      <p:pic>
        <p:nvPicPr>
          <p:cNvPr id="6" name="Content Placeholder 5">
            <a:extLst>
              <a:ext uri="{FF2B5EF4-FFF2-40B4-BE49-F238E27FC236}">
                <a16:creationId xmlns:a16="http://schemas.microsoft.com/office/drawing/2014/main" id="{F5D36208-C066-6817-90B3-345715BE18F9}"/>
              </a:ext>
            </a:extLst>
          </p:cNvPr>
          <p:cNvPicPr>
            <a:picLocks noGrp="1" noChangeAspect="1"/>
          </p:cNvPicPr>
          <p:nvPr>
            <p:ph idx="1"/>
          </p:nvPr>
        </p:nvPicPr>
        <p:blipFill>
          <a:blip r:embed="rId2"/>
          <a:srcRect/>
          <a:stretch/>
        </p:blipFill>
        <p:spPr>
          <a:xfrm>
            <a:off x="650327" y="1443454"/>
            <a:ext cx="6962140" cy="4351338"/>
          </a:xfrm>
          <a:ln w="12700">
            <a:solidFill>
              <a:schemeClr val="tx1"/>
            </a:solidFill>
          </a:ln>
        </p:spPr>
      </p:pic>
      <p:sp>
        <p:nvSpPr>
          <p:cNvPr id="3" name="TextBox 2">
            <a:extLst>
              <a:ext uri="{FF2B5EF4-FFF2-40B4-BE49-F238E27FC236}">
                <a16:creationId xmlns:a16="http://schemas.microsoft.com/office/drawing/2014/main" id="{0B527F8C-5905-1906-8216-D466383E3203}"/>
              </a:ext>
            </a:extLst>
          </p:cNvPr>
          <p:cNvSpPr txBox="1"/>
          <p:nvPr/>
        </p:nvSpPr>
        <p:spPr>
          <a:xfrm>
            <a:off x="8111905" y="2064851"/>
            <a:ext cx="3354686" cy="3108543"/>
          </a:xfrm>
          <a:prstGeom prst="rect">
            <a:avLst/>
          </a:prstGeom>
          <a:noFill/>
        </p:spPr>
        <p:txBody>
          <a:bodyPr wrap="square" rtlCol="0">
            <a:spAutoFit/>
          </a:bodyPr>
          <a:lstStyle/>
          <a:p>
            <a:r>
              <a:rPr lang="en-US" sz="2800" dirty="0"/>
              <a:t>Please have the appropriate person in your organization complete and certify your Savvy programs annually, beginning with 2021.</a:t>
            </a:r>
          </a:p>
        </p:txBody>
      </p:sp>
    </p:spTree>
    <p:extLst>
      <p:ext uri="{BB962C8B-B14F-4D97-AF65-F5344CB8AC3E}">
        <p14:creationId xmlns:p14="http://schemas.microsoft.com/office/powerpoint/2010/main" val="100683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B8D1-1340-69A7-978C-22AB5F2C4E65}"/>
              </a:ext>
            </a:extLst>
          </p:cNvPr>
          <p:cNvSpPr>
            <a:spLocks noGrp="1"/>
          </p:cNvSpPr>
          <p:nvPr>
            <p:ph type="title"/>
          </p:nvPr>
        </p:nvSpPr>
        <p:spPr>
          <a:xfrm>
            <a:off x="728804" y="276225"/>
            <a:ext cx="4130408" cy="710604"/>
          </a:xfrm>
        </p:spPr>
        <p:txBody>
          <a:bodyPr/>
          <a:lstStyle/>
          <a:p>
            <a:r>
              <a:rPr lang="en-US" dirty="0"/>
              <a:t>5. Questions</a:t>
            </a:r>
          </a:p>
        </p:txBody>
      </p:sp>
      <p:sp>
        <p:nvSpPr>
          <p:cNvPr id="3" name="Content Placeholder 2">
            <a:extLst>
              <a:ext uri="{FF2B5EF4-FFF2-40B4-BE49-F238E27FC236}">
                <a16:creationId xmlns:a16="http://schemas.microsoft.com/office/drawing/2014/main" id="{E751A46E-6D11-FCE3-AFAF-DB9FE2DDC4C7}"/>
              </a:ext>
            </a:extLst>
          </p:cNvPr>
          <p:cNvSpPr>
            <a:spLocks noGrp="1"/>
          </p:cNvSpPr>
          <p:nvPr>
            <p:ph idx="1"/>
          </p:nvPr>
        </p:nvSpPr>
        <p:spPr>
          <a:xfrm>
            <a:off x="728804" y="1372952"/>
            <a:ext cx="10515600" cy="4351338"/>
          </a:xfrm>
        </p:spPr>
        <p:txBody>
          <a:bodyPr/>
          <a:lstStyle/>
          <a:p>
            <a:pPr>
              <a:spcAft>
                <a:spcPts val="1000"/>
              </a:spcAft>
            </a:pPr>
            <a:r>
              <a:rPr lang="en-US" dirty="0"/>
              <a:t>Contact </a:t>
            </a:r>
            <a:r>
              <a:rPr lang="en-US" dirty="0">
                <a:hlinkClick r:id="rId2"/>
              </a:rPr>
              <a:t>info@savvycaregiver.com</a:t>
            </a:r>
            <a:endParaRPr lang="en-US" dirty="0"/>
          </a:p>
          <a:p>
            <a:pPr>
              <a:spcAft>
                <a:spcPts val="1000"/>
              </a:spcAft>
            </a:pPr>
            <a:r>
              <a:rPr lang="en-US" dirty="0"/>
              <a:t>If you need to purchase licenses for past years, please do so here: </a:t>
            </a:r>
            <a:r>
              <a:rPr lang="en-US" dirty="0">
                <a:hlinkClick r:id="rId3"/>
              </a:rPr>
              <a:t>https://savvycaregiver.com/purchase/</a:t>
            </a:r>
            <a:endParaRPr lang="en-US" dirty="0"/>
          </a:p>
          <a:p>
            <a:pPr>
              <a:spcAft>
                <a:spcPts val="1000"/>
              </a:spcAft>
            </a:pPr>
            <a:r>
              <a:rPr lang="en-US" dirty="0"/>
              <a:t>Do we need to certify years where we did not offer any Savvy programs?</a:t>
            </a:r>
          </a:p>
          <a:p>
            <a:pPr lvl="1">
              <a:spcAft>
                <a:spcPts val="1000"/>
              </a:spcAft>
              <a:buFont typeface="Wingdings" panose="05000000000000000000" pitchFamily="2" charset="2"/>
              <a:buChar char="Ø"/>
            </a:pPr>
            <a:r>
              <a:rPr lang="en-US" dirty="0"/>
              <a:t>Yes, please certify for all years beginning with 2021 even if you did not offer any Savvy Programs</a:t>
            </a:r>
          </a:p>
        </p:txBody>
      </p:sp>
    </p:spTree>
    <p:extLst>
      <p:ext uri="{BB962C8B-B14F-4D97-AF65-F5344CB8AC3E}">
        <p14:creationId xmlns:p14="http://schemas.microsoft.com/office/powerpoint/2010/main" val="33199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AAF0-E8FB-B8BF-B872-210E4CB08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AE179-3B19-6763-861F-98707AF7B581}"/>
              </a:ext>
            </a:extLst>
          </p:cNvPr>
          <p:cNvSpPr>
            <a:spLocks noGrp="1"/>
          </p:cNvSpPr>
          <p:nvPr>
            <p:ph type="title"/>
          </p:nvPr>
        </p:nvSpPr>
        <p:spPr>
          <a:xfrm>
            <a:off x="838199" y="180531"/>
            <a:ext cx="10515600" cy="1325563"/>
          </a:xfrm>
        </p:spPr>
        <p:txBody>
          <a:bodyPr/>
          <a:lstStyle/>
          <a:p>
            <a:pPr algn="ctr"/>
            <a:r>
              <a:rPr lang="en-US" dirty="0"/>
              <a:t>Registration &amp; Certification of </a:t>
            </a:r>
            <a:br>
              <a:rPr lang="en-US" dirty="0"/>
            </a:br>
            <a:r>
              <a:rPr lang="en-US" dirty="0"/>
              <a:t>Savvy Caregiver® Program Licenses</a:t>
            </a:r>
          </a:p>
        </p:txBody>
      </p:sp>
      <p:sp>
        <p:nvSpPr>
          <p:cNvPr id="3" name="Content Placeholder 2">
            <a:extLst>
              <a:ext uri="{FF2B5EF4-FFF2-40B4-BE49-F238E27FC236}">
                <a16:creationId xmlns:a16="http://schemas.microsoft.com/office/drawing/2014/main" id="{222C48E6-51F7-6E47-1306-087A152C47C3}"/>
              </a:ext>
            </a:extLst>
          </p:cNvPr>
          <p:cNvSpPr>
            <a:spLocks noGrp="1"/>
          </p:cNvSpPr>
          <p:nvPr>
            <p:ph idx="1"/>
          </p:nvPr>
        </p:nvSpPr>
        <p:spPr>
          <a:xfrm>
            <a:off x="504263" y="1690577"/>
            <a:ext cx="11183471" cy="4326898"/>
          </a:xfrm>
        </p:spPr>
        <p:txBody>
          <a:bodyPr>
            <a:normAutofit/>
          </a:bodyPr>
          <a:lstStyle/>
          <a:p>
            <a:r>
              <a:rPr lang="en-US" sz="2600" dirty="0"/>
              <a:t>All Savvy programs delivered since July 1, 2021 must be registered with Savvy Systems for each calendar year. Registration may be completed at any time during the year, including by year-end. </a:t>
            </a:r>
          </a:p>
          <a:p>
            <a:pPr lvl="1">
              <a:buFont typeface="Wingdings" panose="05000000000000000000" pitchFamily="2" charset="2"/>
              <a:buChar char="Ø"/>
            </a:pPr>
            <a:r>
              <a:rPr lang="en-US" sz="2200" dirty="0"/>
              <a:t>This includes all adapted versions such as: Express, Advanced, etc.</a:t>
            </a:r>
          </a:p>
          <a:p>
            <a:pPr marL="0" indent="0">
              <a:spcBef>
                <a:spcPts val="0"/>
              </a:spcBef>
              <a:buNone/>
            </a:pPr>
            <a:endParaRPr lang="en-US" sz="2000" dirty="0"/>
          </a:p>
          <a:p>
            <a:r>
              <a:rPr lang="en-US" sz="2600" dirty="0"/>
              <a:t>After all programs are registered for the year, the appropriate organizational representative (e.g., Caregiver Services Director or Executive Director) must submit the “Annual Workshop Licenses Certification” form.</a:t>
            </a:r>
          </a:p>
          <a:p>
            <a:pPr>
              <a:spcBef>
                <a:spcPts val="0"/>
              </a:spcBef>
            </a:pPr>
            <a:endParaRPr lang="en-US" sz="2600" dirty="0"/>
          </a:p>
          <a:p>
            <a:pPr>
              <a:spcBef>
                <a:spcPts val="0"/>
              </a:spcBef>
            </a:pPr>
            <a:r>
              <a:rPr lang="en-US" sz="2600" dirty="0"/>
              <a:t>These requirements can be completed in the My Account section of </a:t>
            </a:r>
            <a:r>
              <a:rPr lang="en-US" sz="2600" dirty="0">
                <a:solidFill>
                  <a:srgbClr val="09557C"/>
                </a:solidFill>
                <a:hlinkClick r:id="rId2">
                  <a:extLst>
                    <a:ext uri="{A12FA001-AC4F-418D-AE19-62706E023703}">
                      <ahyp:hlinkClr xmlns:ahyp="http://schemas.microsoft.com/office/drawing/2018/hyperlinkcolor" val="tx"/>
                    </a:ext>
                  </a:extLst>
                </a:hlinkClick>
              </a:rPr>
              <a:t>www.savvycaregiver.com</a:t>
            </a:r>
            <a:r>
              <a:rPr lang="en-US" sz="2600" dirty="0"/>
              <a:t>.</a:t>
            </a:r>
          </a:p>
        </p:txBody>
      </p:sp>
    </p:spTree>
    <p:extLst>
      <p:ext uri="{BB962C8B-B14F-4D97-AF65-F5344CB8AC3E}">
        <p14:creationId xmlns:p14="http://schemas.microsoft.com/office/powerpoint/2010/main" val="112226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D5BA-8F3D-4AB0-3493-40278DF52192}"/>
              </a:ext>
            </a:extLst>
          </p:cNvPr>
          <p:cNvSpPr>
            <a:spLocks noGrp="1"/>
          </p:cNvSpPr>
          <p:nvPr>
            <p:ph type="title"/>
          </p:nvPr>
        </p:nvSpPr>
        <p:spPr>
          <a:xfrm>
            <a:off x="838200" y="309274"/>
            <a:ext cx="10696461" cy="979699"/>
          </a:xfrm>
        </p:spPr>
        <p:txBody>
          <a:bodyPr/>
          <a:lstStyle/>
          <a:p>
            <a:r>
              <a:rPr lang="en-US" dirty="0"/>
              <a:t>Registration &amp; Certification Process Steps</a:t>
            </a:r>
          </a:p>
        </p:txBody>
      </p:sp>
      <p:sp>
        <p:nvSpPr>
          <p:cNvPr id="3" name="Content Placeholder 2">
            <a:extLst>
              <a:ext uri="{FF2B5EF4-FFF2-40B4-BE49-F238E27FC236}">
                <a16:creationId xmlns:a16="http://schemas.microsoft.com/office/drawing/2014/main" id="{359AE753-E4EB-8442-B85A-227801CFE80D}"/>
              </a:ext>
            </a:extLst>
          </p:cNvPr>
          <p:cNvSpPr>
            <a:spLocks noGrp="1"/>
          </p:cNvSpPr>
          <p:nvPr>
            <p:ph idx="1"/>
          </p:nvPr>
        </p:nvSpPr>
        <p:spPr>
          <a:xfrm>
            <a:off x="838200" y="1825625"/>
            <a:ext cx="10870870" cy="4351338"/>
          </a:xfrm>
        </p:spPr>
        <p:txBody>
          <a:bodyPr/>
          <a:lstStyle/>
          <a:p>
            <a:pPr marL="514350" indent="-514350">
              <a:buFont typeface="+mj-lt"/>
              <a:buAutoNum type="arabicPeriod"/>
            </a:pPr>
            <a:r>
              <a:rPr lang="en-US" dirty="0"/>
              <a:t>Go to </a:t>
            </a:r>
            <a:r>
              <a:rPr lang="en-US" dirty="0">
                <a:hlinkClick r:id="rId2"/>
              </a:rPr>
              <a:t>www.savvycaregiver.com</a:t>
            </a:r>
            <a:r>
              <a:rPr lang="en-US" dirty="0"/>
              <a:t> and log in under the  “My Account” tab</a:t>
            </a:r>
          </a:p>
          <a:p>
            <a:pPr marL="514350" indent="-514350">
              <a:buFont typeface="+mj-lt"/>
              <a:buAutoNum type="arabicPeriod"/>
            </a:pPr>
            <a:r>
              <a:rPr lang="en-US" dirty="0"/>
              <a:t>Click on “Register Your Workshop Licenses” </a:t>
            </a:r>
          </a:p>
          <a:p>
            <a:pPr marL="514350" indent="-514350">
              <a:buFont typeface="+mj-lt"/>
              <a:buAutoNum type="arabicPeriod"/>
            </a:pPr>
            <a:r>
              <a:rPr lang="en-US" dirty="0"/>
              <a:t>Complete Program Registration Information </a:t>
            </a:r>
          </a:p>
          <a:p>
            <a:pPr marL="514350" indent="-514350">
              <a:buFont typeface="+mj-lt"/>
              <a:buAutoNum type="arabicPeriod"/>
            </a:pPr>
            <a:r>
              <a:rPr lang="en-US" dirty="0"/>
              <a:t>Certify all Savvy Programs have been Registered</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22935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C4B178E-4269-2EA8-360D-D6FB5BDC4A27}"/>
              </a:ext>
            </a:extLst>
          </p:cNvPr>
          <p:cNvPicPr>
            <a:picLocks noGrp="1" noChangeAspect="1"/>
          </p:cNvPicPr>
          <p:nvPr>
            <p:ph idx="1"/>
          </p:nvPr>
        </p:nvPicPr>
        <p:blipFill>
          <a:blip r:embed="rId2"/>
          <a:srcRect/>
          <a:stretch/>
        </p:blipFill>
        <p:spPr>
          <a:xfrm>
            <a:off x="2027476" y="1303021"/>
            <a:ext cx="8137048" cy="4610691"/>
          </a:xfrm>
          <a:prstGeom prst="rect">
            <a:avLst/>
          </a:prstGeom>
          <a:ln w="12700">
            <a:solidFill>
              <a:schemeClr val="tx1"/>
            </a:solidFill>
          </a:ln>
        </p:spPr>
      </p:pic>
      <p:sp>
        <p:nvSpPr>
          <p:cNvPr id="2" name="Title 1">
            <a:extLst>
              <a:ext uri="{FF2B5EF4-FFF2-40B4-BE49-F238E27FC236}">
                <a16:creationId xmlns:a16="http://schemas.microsoft.com/office/drawing/2014/main" id="{C3E3D223-3B10-8CBC-9295-AEFDEE012B9C}"/>
              </a:ext>
            </a:extLst>
          </p:cNvPr>
          <p:cNvSpPr>
            <a:spLocks noGrp="1"/>
          </p:cNvSpPr>
          <p:nvPr>
            <p:ph type="title"/>
          </p:nvPr>
        </p:nvSpPr>
        <p:spPr>
          <a:xfrm>
            <a:off x="471747" y="182372"/>
            <a:ext cx="9265469" cy="853343"/>
          </a:xfrm>
        </p:spPr>
        <p:txBody>
          <a:bodyPr/>
          <a:lstStyle/>
          <a:p>
            <a:r>
              <a:rPr lang="en-US" dirty="0"/>
              <a:t>1. Log in under the  “My Account” tab </a:t>
            </a:r>
          </a:p>
        </p:txBody>
      </p:sp>
      <p:sp>
        <p:nvSpPr>
          <p:cNvPr id="8" name="Left Arrow 7">
            <a:extLst>
              <a:ext uri="{FF2B5EF4-FFF2-40B4-BE49-F238E27FC236}">
                <a16:creationId xmlns:a16="http://schemas.microsoft.com/office/drawing/2014/main" id="{DFBF8D96-7DAA-36C8-6245-12A18DB4AD58}"/>
              </a:ext>
            </a:extLst>
          </p:cNvPr>
          <p:cNvSpPr>
            <a:spLocks noGrp="1" noRot="1" noMove="1" noResize="1" noEditPoints="1" noAdjustHandles="1" noChangeArrowheads="1" noChangeShapeType="1"/>
          </p:cNvSpPr>
          <p:nvPr/>
        </p:nvSpPr>
        <p:spPr>
          <a:xfrm flipV="1">
            <a:off x="4405913" y="2391752"/>
            <a:ext cx="580181" cy="260753"/>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42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AI-generated content may be incorrect.">
            <a:extLst>
              <a:ext uri="{FF2B5EF4-FFF2-40B4-BE49-F238E27FC236}">
                <a16:creationId xmlns:a16="http://schemas.microsoft.com/office/drawing/2014/main" id="{2CAF14BF-A3C5-09BF-54A3-95E32088FC6D}"/>
              </a:ext>
            </a:extLst>
          </p:cNvPr>
          <p:cNvPicPr>
            <a:picLocks noGrp="1" noChangeAspect="1"/>
          </p:cNvPicPr>
          <p:nvPr>
            <p:ph idx="1"/>
          </p:nvPr>
        </p:nvPicPr>
        <p:blipFill>
          <a:blip r:embed="rId2"/>
          <a:stretch>
            <a:fillRect/>
          </a:stretch>
        </p:blipFill>
        <p:spPr>
          <a:xfrm>
            <a:off x="2141459" y="1427359"/>
            <a:ext cx="7909079" cy="4656826"/>
          </a:xfrm>
          <a:ln w="12700">
            <a:solidFill>
              <a:schemeClr val="tx1"/>
            </a:solidFill>
          </a:ln>
        </p:spPr>
      </p:pic>
      <p:sp>
        <p:nvSpPr>
          <p:cNvPr id="2" name="Title 1">
            <a:extLst>
              <a:ext uri="{FF2B5EF4-FFF2-40B4-BE49-F238E27FC236}">
                <a16:creationId xmlns:a16="http://schemas.microsoft.com/office/drawing/2014/main" id="{17886B59-23B5-4DFA-665C-AF347CE3A0C1}"/>
              </a:ext>
            </a:extLst>
          </p:cNvPr>
          <p:cNvSpPr>
            <a:spLocks noGrp="1"/>
          </p:cNvSpPr>
          <p:nvPr>
            <p:ph type="title"/>
          </p:nvPr>
        </p:nvSpPr>
        <p:spPr>
          <a:xfrm>
            <a:off x="344031" y="214187"/>
            <a:ext cx="11503937" cy="902085"/>
          </a:xfrm>
        </p:spPr>
        <p:txBody>
          <a:bodyPr>
            <a:noAutofit/>
          </a:bodyPr>
          <a:lstStyle/>
          <a:p>
            <a:r>
              <a:rPr lang="en-US" dirty="0"/>
              <a:t>2. Click on “Register Your Workshop Licenses” </a:t>
            </a:r>
          </a:p>
        </p:txBody>
      </p:sp>
      <p:sp>
        <p:nvSpPr>
          <p:cNvPr id="7" name="Left Arrow 6">
            <a:extLst>
              <a:ext uri="{FF2B5EF4-FFF2-40B4-BE49-F238E27FC236}">
                <a16:creationId xmlns:a16="http://schemas.microsoft.com/office/drawing/2014/main" id="{8FAB8D3F-4C02-4D2D-B182-392495A82E14}"/>
              </a:ext>
            </a:extLst>
          </p:cNvPr>
          <p:cNvSpPr>
            <a:spLocks noGrp="1" noRot="1" noMove="1" noResize="1" noEditPoints="1" noAdjustHandles="1" noChangeArrowheads="1" noChangeShapeType="1"/>
          </p:cNvSpPr>
          <p:nvPr/>
        </p:nvSpPr>
        <p:spPr>
          <a:xfrm>
            <a:off x="4187907" y="3096497"/>
            <a:ext cx="586046" cy="307074"/>
          </a:xfrm>
          <a:prstGeom prst="lef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6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9D3F-C669-943D-CAF4-ECD60BC76BF6}"/>
              </a:ext>
            </a:extLst>
          </p:cNvPr>
          <p:cNvSpPr>
            <a:spLocks noGrp="1"/>
          </p:cNvSpPr>
          <p:nvPr>
            <p:ph type="title"/>
          </p:nvPr>
        </p:nvSpPr>
        <p:spPr>
          <a:xfrm>
            <a:off x="543207" y="191567"/>
            <a:ext cx="11143967" cy="699344"/>
          </a:xfrm>
          <a:ln>
            <a:noFill/>
          </a:ln>
        </p:spPr>
        <p:txBody>
          <a:bodyPr>
            <a:noAutofit/>
          </a:bodyPr>
          <a:lstStyle/>
          <a:p>
            <a:r>
              <a:rPr lang="en-US" dirty="0"/>
              <a:t>3. Complete Program Registration Information</a:t>
            </a:r>
          </a:p>
        </p:txBody>
      </p:sp>
      <p:pic>
        <p:nvPicPr>
          <p:cNvPr id="6" name="Content Placeholder 5">
            <a:extLst>
              <a:ext uri="{FF2B5EF4-FFF2-40B4-BE49-F238E27FC236}">
                <a16:creationId xmlns:a16="http://schemas.microsoft.com/office/drawing/2014/main" id="{5253B101-5DDA-E43C-8D4F-FC03A1EBE04E}"/>
              </a:ext>
            </a:extLst>
          </p:cNvPr>
          <p:cNvPicPr>
            <a:picLocks noGrp="1" noChangeAspect="1"/>
          </p:cNvPicPr>
          <p:nvPr>
            <p:ph idx="1"/>
          </p:nvPr>
        </p:nvPicPr>
        <p:blipFill>
          <a:blip r:embed="rId2"/>
          <a:srcRect/>
          <a:stretch/>
        </p:blipFill>
        <p:spPr>
          <a:xfrm>
            <a:off x="3940514" y="1542834"/>
            <a:ext cx="6809727" cy="4256080"/>
          </a:xfrm>
          <a:ln w="12700">
            <a:solidFill>
              <a:schemeClr val="tx1"/>
            </a:solidFill>
          </a:ln>
        </p:spPr>
      </p:pic>
      <p:sp>
        <p:nvSpPr>
          <p:cNvPr id="3" name="TextBox 2">
            <a:extLst>
              <a:ext uri="{FF2B5EF4-FFF2-40B4-BE49-F238E27FC236}">
                <a16:creationId xmlns:a16="http://schemas.microsoft.com/office/drawing/2014/main" id="{999A350C-B3FF-0BDE-38D8-52CF74698312}"/>
              </a:ext>
            </a:extLst>
          </p:cNvPr>
          <p:cNvSpPr txBox="1"/>
          <p:nvPr/>
        </p:nvSpPr>
        <p:spPr>
          <a:xfrm>
            <a:off x="543208" y="2090172"/>
            <a:ext cx="2815628" cy="2677656"/>
          </a:xfrm>
          <a:prstGeom prst="rect">
            <a:avLst/>
          </a:prstGeom>
          <a:noFill/>
        </p:spPr>
        <p:txBody>
          <a:bodyPr wrap="square" rtlCol="0">
            <a:spAutoFit/>
          </a:bodyPr>
          <a:lstStyle/>
          <a:p>
            <a:r>
              <a:rPr lang="en-US" sz="2800" dirty="0"/>
              <a:t>A registration needs to be filled out for each Savvy program delivered by your organization.</a:t>
            </a:r>
          </a:p>
        </p:txBody>
      </p:sp>
    </p:spTree>
    <p:extLst>
      <p:ext uri="{BB962C8B-B14F-4D97-AF65-F5344CB8AC3E}">
        <p14:creationId xmlns:p14="http://schemas.microsoft.com/office/powerpoint/2010/main" val="72772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60EF-9ACA-3893-9FA7-7CECDAEBDA17}"/>
              </a:ext>
            </a:extLst>
          </p:cNvPr>
          <p:cNvSpPr>
            <a:spLocks noGrp="1"/>
          </p:cNvSpPr>
          <p:nvPr>
            <p:ph type="title"/>
          </p:nvPr>
        </p:nvSpPr>
        <p:spPr>
          <a:xfrm>
            <a:off x="571500" y="232168"/>
            <a:ext cx="6718067" cy="874382"/>
          </a:xfrm>
        </p:spPr>
        <p:txBody>
          <a:bodyPr/>
          <a:lstStyle/>
          <a:p>
            <a:r>
              <a:rPr lang="en-US" dirty="0"/>
              <a:t>3a. Enter Program Details</a:t>
            </a:r>
          </a:p>
        </p:txBody>
      </p:sp>
      <p:pic>
        <p:nvPicPr>
          <p:cNvPr id="6" name="Content Placeholder 5">
            <a:extLst>
              <a:ext uri="{FF2B5EF4-FFF2-40B4-BE49-F238E27FC236}">
                <a16:creationId xmlns:a16="http://schemas.microsoft.com/office/drawing/2014/main" id="{D35EE90B-47A2-877D-1FB4-60DB10C43E92}"/>
              </a:ext>
            </a:extLst>
          </p:cNvPr>
          <p:cNvPicPr>
            <a:picLocks noGrp="1" noChangeAspect="1"/>
          </p:cNvPicPr>
          <p:nvPr>
            <p:ph idx="1"/>
          </p:nvPr>
        </p:nvPicPr>
        <p:blipFill>
          <a:blip r:embed="rId2"/>
          <a:srcRect/>
          <a:stretch/>
        </p:blipFill>
        <p:spPr>
          <a:xfrm>
            <a:off x="571500" y="1400112"/>
            <a:ext cx="6962140" cy="4351338"/>
          </a:xfrm>
          <a:ln w="12700">
            <a:solidFill>
              <a:schemeClr val="tx1"/>
            </a:solidFill>
          </a:ln>
        </p:spPr>
      </p:pic>
      <p:sp>
        <p:nvSpPr>
          <p:cNvPr id="3" name="TextBox 2">
            <a:extLst>
              <a:ext uri="{FF2B5EF4-FFF2-40B4-BE49-F238E27FC236}">
                <a16:creationId xmlns:a16="http://schemas.microsoft.com/office/drawing/2014/main" id="{1F574E91-9FBF-0738-A9F7-07DDF0596B1B}"/>
              </a:ext>
            </a:extLst>
          </p:cNvPr>
          <p:cNvSpPr txBox="1"/>
          <p:nvPr/>
        </p:nvSpPr>
        <p:spPr>
          <a:xfrm>
            <a:off x="8130012" y="2021509"/>
            <a:ext cx="3354686" cy="3108543"/>
          </a:xfrm>
          <a:prstGeom prst="rect">
            <a:avLst/>
          </a:prstGeom>
          <a:noFill/>
        </p:spPr>
        <p:txBody>
          <a:bodyPr wrap="square" rtlCol="0">
            <a:spAutoFit/>
          </a:bodyPr>
          <a:lstStyle/>
          <a:p>
            <a:r>
              <a:rPr lang="en-US" sz="2800" dirty="0"/>
              <a:t>Enter date of first session, program type, workshop format, organization name, city, state and group leader name (via drop-downs).</a:t>
            </a:r>
          </a:p>
        </p:txBody>
      </p:sp>
    </p:spTree>
    <p:extLst>
      <p:ext uri="{BB962C8B-B14F-4D97-AF65-F5344CB8AC3E}">
        <p14:creationId xmlns:p14="http://schemas.microsoft.com/office/powerpoint/2010/main" val="422103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B963-B6A0-97D9-04FE-6907714BB9BE}"/>
              </a:ext>
            </a:extLst>
          </p:cNvPr>
          <p:cNvSpPr>
            <a:spLocks noGrp="1"/>
          </p:cNvSpPr>
          <p:nvPr>
            <p:ph type="title"/>
          </p:nvPr>
        </p:nvSpPr>
        <p:spPr>
          <a:xfrm>
            <a:off x="585465" y="267633"/>
            <a:ext cx="10496739" cy="753858"/>
          </a:xfrm>
        </p:spPr>
        <p:txBody>
          <a:bodyPr/>
          <a:lstStyle/>
          <a:p>
            <a:r>
              <a:rPr lang="en-US" dirty="0"/>
              <a:t>3b.  Complete Demographic Information</a:t>
            </a:r>
          </a:p>
        </p:txBody>
      </p:sp>
      <p:sp>
        <p:nvSpPr>
          <p:cNvPr id="3" name="TextBox 2">
            <a:extLst>
              <a:ext uri="{FF2B5EF4-FFF2-40B4-BE49-F238E27FC236}">
                <a16:creationId xmlns:a16="http://schemas.microsoft.com/office/drawing/2014/main" id="{70223299-6B09-C83A-9114-E5E3F83C1D48}"/>
              </a:ext>
            </a:extLst>
          </p:cNvPr>
          <p:cNvSpPr txBox="1"/>
          <p:nvPr/>
        </p:nvSpPr>
        <p:spPr>
          <a:xfrm>
            <a:off x="7559644" y="1656279"/>
            <a:ext cx="4209862" cy="4401205"/>
          </a:xfrm>
          <a:prstGeom prst="rect">
            <a:avLst/>
          </a:prstGeom>
          <a:noFill/>
        </p:spPr>
        <p:txBody>
          <a:bodyPr wrap="square" rtlCol="0">
            <a:spAutoFit/>
          </a:bodyPr>
          <a:lstStyle/>
          <a:p>
            <a:r>
              <a:rPr lang="en-US" sz="2800" dirty="0"/>
              <a:t>Provide attendance and demographic information as applicable for each program, then click Save to complete the registration.  </a:t>
            </a:r>
          </a:p>
          <a:p>
            <a:endParaRPr lang="en-US" sz="2800" dirty="0"/>
          </a:p>
          <a:p>
            <a:r>
              <a:rPr lang="en-US" sz="2800" dirty="0"/>
              <a:t>You may come back and edit registration info if necessary.</a:t>
            </a:r>
          </a:p>
        </p:txBody>
      </p:sp>
      <p:pic>
        <p:nvPicPr>
          <p:cNvPr id="8" name="Content Placeholder 7" descr="A screenshot of a computer&#10;&#10;AI-generated content may be incorrect.">
            <a:extLst>
              <a:ext uri="{FF2B5EF4-FFF2-40B4-BE49-F238E27FC236}">
                <a16:creationId xmlns:a16="http://schemas.microsoft.com/office/drawing/2014/main" id="{224B61C6-F509-ED75-5818-42AE9D4E4ECC}"/>
              </a:ext>
            </a:extLst>
          </p:cNvPr>
          <p:cNvPicPr>
            <a:picLocks noGrp="1" noChangeAspect="1"/>
          </p:cNvPicPr>
          <p:nvPr>
            <p:ph idx="1"/>
          </p:nvPr>
        </p:nvPicPr>
        <p:blipFill>
          <a:blip r:embed="rId2"/>
          <a:stretch>
            <a:fillRect/>
          </a:stretch>
        </p:blipFill>
        <p:spPr>
          <a:xfrm>
            <a:off x="585465" y="1484139"/>
            <a:ext cx="6257988" cy="4564063"/>
          </a:xfrm>
          <a:ln w="12700">
            <a:solidFill>
              <a:schemeClr val="tx1"/>
            </a:solidFill>
          </a:ln>
        </p:spPr>
      </p:pic>
    </p:spTree>
    <p:extLst>
      <p:ext uri="{BB962C8B-B14F-4D97-AF65-F5344CB8AC3E}">
        <p14:creationId xmlns:p14="http://schemas.microsoft.com/office/powerpoint/2010/main" val="190552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E19F7-13C9-B513-0FCC-3C6570E950B0}"/>
              </a:ext>
            </a:extLst>
          </p:cNvPr>
          <p:cNvSpPr>
            <a:spLocks noGrp="1"/>
          </p:cNvSpPr>
          <p:nvPr>
            <p:ph type="title"/>
          </p:nvPr>
        </p:nvSpPr>
        <p:spPr>
          <a:xfrm>
            <a:off x="697705" y="276225"/>
            <a:ext cx="10796588" cy="739776"/>
          </a:xfrm>
        </p:spPr>
        <p:txBody>
          <a:bodyPr>
            <a:normAutofit fontScale="90000"/>
          </a:bodyPr>
          <a:lstStyle/>
          <a:p>
            <a:r>
              <a:rPr lang="en-US" dirty="0"/>
              <a:t>3c. My License Did Not Save (Duplicate Licenses)</a:t>
            </a:r>
          </a:p>
        </p:txBody>
      </p:sp>
      <p:sp>
        <p:nvSpPr>
          <p:cNvPr id="3" name="Content Placeholder 2">
            <a:extLst>
              <a:ext uri="{FF2B5EF4-FFF2-40B4-BE49-F238E27FC236}">
                <a16:creationId xmlns:a16="http://schemas.microsoft.com/office/drawing/2014/main" id="{5A055359-CF9F-E9DD-9D8B-48082CF0316A}"/>
              </a:ext>
            </a:extLst>
          </p:cNvPr>
          <p:cNvSpPr>
            <a:spLocks noGrp="1"/>
          </p:cNvSpPr>
          <p:nvPr>
            <p:ph idx="1"/>
          </p:nvPr>
        </p:nvSpPr>
        <p:spPr>
          <a:xfrm>
            <a:off x="400644" y="1181101"/>
            <a:ext cx="11390711" cy="4895850"/>
          </a:xfrm>
        </p:spPr>
        <p:txBody>
          <a:bodyPr>
            <a:normAutofit fontScale="92500" lnSpcReduction="10000"/>
          </a:bodyPr>
          <a:lstStyle/>
          <a:p>
            <a:pPr>
              <a:lnSpc>
                <a:spcPct val="100000"/>
              </a:lnSpc>
              <a:spcBef>
                <a:spcPts val="200"/>
              </a:spcBef>
              <a:spcAft>
                <a:spcPts val="600"/>
              </a:spcAft>
            </a:pPr>
            <a:r>
              <a:rPr lang="en-US" sz="2900" dirty="0"/>
              <a:t>If you do not see a newly saved license, you registered right away, you do not need to re-register it. Simply refresh your browser, and the license will appear.</a:t>
            </a:r>
          </a:p>
          <a:p>
            <a:pPr lvl="1">
              <a:lnSpc>
                <a:spcPct val="100000"/>
              </a:lnSpc>
              <a:spcBef>
                <a:spcPts val="200"/>
              </a:spcBef>
              <a:spcAft>
                <a:spcPts val="600"/>
              </a:spcAft>
              <a:buFont typeface="Wingdings" panose="05000000000000000000" pitchFamily="2" charset="2"/>
              <a:buChar char="Ø"/>
            </a:pPr>
            <a:r>
              <a:rPr lang="en-US" sz="2600" dirty="0"/>
              <a:t>Alternatively, the previously saved license will also appear after you register and save the next license.</a:t>
            </a:r>
            <a:br>
              <a:rPr lang="en-US" sz="2600" dirty="0"/>
            </a:br>
            <a:endParaRPr lang="en-US" sz="1200" dirty="0"/>
          </a:p>
          <a:p>
            <a:pPr>
              <a:lnSpc>
                <a:spcPct val="100000"/>
              </a:lnSpc>
              <a:spcBef>
                <a:spcPts val="200"/>
              </a:spcBef>
              <a:spcAft>
                <a:spcPts val="400"/>
              </a:spcAft>
            </a:pPr>
            <a:r>
              <a:rPr lang="en-US" sz="2900" dirty="0">
                <a:solidFill>
                  <a:srgbClr val="0F9ED5"/>
                </a:solidFill>
              </a:rPr>
              <a:t>Example: </a:t>
            </a:r>
            <a:r>
              <a:rPr lang="en-US" sz="2900" dirty="0"/>
              <a:t>If you register a Foundational license that began on June 10, 2025, it may not appear in your list immediately after clicking Save. Refreshing your browser will make it visible. </a:t>
            </a:r>
          </a:p>
          <a:p>
            <a:pPr lvl="1">
              <a:lnSpc>
                <a:spcPct val="100000"/>
              </a:lnSpc>
              <a:spcBef>
                <a:spcPts val="200"/>
              </a:spcBef>
              <a:spcAft>
                <a:spcPts val="400"/>
              </a:spcAft>
              <a:buFont typeface="Wingdings" panose="05000000000000000000" pitchFamily="2" charset="2"/>
              <a:buChar char="Ø"/>
            </a:pPr>
            <a:r>
              <a:rPr lang="en-US" sz="2600" dirty="0"/>
              <a:t>Alternatively: If you then register and save another license that began on August 14, 2025, the June 10, 2025, license will appear at that time.</a:t>
            </a:r>
            <a:br>
              <a:rPr lang="en-US" sz="1200" dirty="0"/>
            </a:br>
            <a:endParaRPr lang="en-US" sz="2600" dirty="0"/>
          </a:p>
          <a:p>
            <a:pPr>
              <a:lnSpc>
                <a:spcPct val="100000"/>
              </a:lnSpc>
              <a:spcBef>
                <a:spcPts val="200"/>
              </a:spcBef>
            </a:pPr>
            <a:r>
              <a:rPr lang="en-US" sz="3000" dirty="0">
                <a:solidFill>
                  <a:srgbClr val="C00000"/>
                </a:solidFill>
              </a:rPr>
              <a:t>At present duplicate entries cannot be deleted. </a:t>
            </a:r>
          </a:p>
        </p:txBody>
      </p:sp>
    </p:spTree>
    <p:extLst>
      <p:ext uri="{BB962C8B-B14F-4D97-AF65-F5344CB8AC3E}">
        <p14:creationId xmlns:p14="http://schemas.microsoft.com/office/powerpoint/2010/main" val="1241999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5899</TotalTime>
  <Words>531</Words>
  <Application>Microsoft Macintosh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Wingdings</vt:lpstr>
      <vt:lpstr>Office Theme</vt:lpstr>
      <vt:lpstr>Registration &amp; Certification of  Savvy Caregiver Program Licenses </vt:lpstr>
      <vt:lpstr>Registration &amp; Certification of  Savvy Caregiver® Program Licenses</vt:lpstr>
      <vt:lpstr>Registration &amp; Certification Process Steps</vt:lpstr>
      <vt:lpstr>1. Log in under the  “My Account” tab </vt:lpstr>
      <vt:lpstr>2. Click on “Register Your Workshop Licenses” </vt:lpstr>
      <vt:lpstr>3. Complete Program Registration Information</vt:lpstr>
      <vt:lpstr>3a. Enter Program Details</vt:lpstr>
      <vt:lpstr>3b.  Complete Demographic Information</vt:lpstr>
      <vt:lpstr>3c. My License Did Not Save (Duplicate Licenses)</vt:lpstr>
      <vt:lpstr>4.  Certify all Savvy Programs have been Registered</vt:lpstr>
      <vt:lpstr>4a. Complete &amp; Certify Savvy Programs Form</vt:lpstr>
      <vt:lpstr>5.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Carey Sherman</dc:creator>
  <cp:lastModifiedBy>Carey Sherman</cp:lastModifiedBy>
  <cp:revision>19</cp:revision>
  <dcterms:created xsi:type="dcterms:W3CDTF">2025-12-01T19:04:21Z</dcterms:created>
  <dcterms:modified xsi:type="dcterms:W3CDTF">2026-01-15T15:17:30Z</dcterms:modified>
</cp:coreProperties>
</file>