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7"/>
  </p:notesMasterIdLst>
  <p:sldIdLst>
    <p:sldId id="256" r:id="rId2"/>
    <p:sldId id="408" r:id="rId3"/>
    <p:sldId id="407" r:id="rId4"/>
    <p:sldId id="257" r:id="rId5"/>
    <p:sldId id="404" r:id="rId6"/>
    <p:sldId id="405" r:id="rId7"/>
    <p:sldId id="406" r:id="rId8"/>
    <p:sldId id="258" r:id="rId9"/>
    <p:sldId id="379" r:id="rId10"/>
    <p:sldId id="260" r:id="rId11"/>
    <p:sldId id="418" r:id="rId12"/>
    <p:sldId id="417" r:id="rId13"/>
    <p:sldId id="396" r:id="rId14"/>
    <p:sldId id="261" r:id="rId15"/>
    <p:sldId id="265" r:id="rId16"/>
    <p:sldId id="266" r:id="rId17"/>
    <p:sldId id="267" r:id="rId18"/>
    <p:sldId id="268" r:id="rId19"/>
    <p:sldId id="274" r:id="rId20"/>
    <p:sldId id="269" r:id="rId21"/>
    <p:sldId id="402" r:id="rId22"/>
    <p:sldId id="271" r:id="rId23"/>
    <p:sldId id="272" r:id="rId24"/>
    <p:sldId id="273" r:id="rId25"/>
    <p:sldId id="275" r:id="rId26"/>
    <p:sldId id="276" r:id="rId27"/>
    <p:sldId id="277" r:id="rId28"/>
    <p:sldId id="278" r:id="rId29"/>
    <p:sldId id="380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386" r:id="rId48"/>
    <p:sldId id="298" r:id="rId49"/>
    <p:sldId id="381" r:id="rId50"/>
    <p:sldId id="299" r:id="rId51"/>
    <p:sldId id="300" r:id="rId52"/>
    <p:sldId id="301" r:id="rId53"/>
    <p:sldId id="302" r:id="rId54"/>
    <p:sldId id="303" r:id="rId55"/>
    <p:sldId id="304" r:id="rId56"/>
    <p:sldId id="306" r:id="rId57"/>
    <p:sldId id="307" r:id="rId58"/>
    <p:sldId id="308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87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88" r:id="rId88"/>
    <p:sldId id="339" r:id="rId89"/>
    <p:sldId id="340" r:id="rId90"/>
    <p:sldId id="393" r:id="rId91"/>
    <p:sldId id="341" r:id="rId92"/>
    <p:sldId id="342" r:id="rId93"/>
    <p:sldId id="343" r:id="rId94"/>
    <p:sldId id="344" r:id="rId95"/>
    <p:sldId id="345" r:id="rId96"/>
    <p:sldId id="346" r:id="rId97"/>
    <p:sldId id="348" r:id="rId98"/>
    <p:sldId id="349" r:id="rId99"/>
    <p:sldId id="389" r:id="rId100"/>
    <p:sldId id="351" r:id="rId101"/>
    <p:sldId id="383" r:id="rId102"/>
    <p:sldId id="394" r:id="rId103"/>
    <p:sldId id="352" r:id="rId104"/>
    <p:sldId id="415" r:id="rId105"/>
    <p:sldId id="354" r:id="rId106"/>
    <p:sldId id="410" r:id="rId107"/>
    <p:sldId id="411" r:id="rId108"/>
    <p:sldId id="414" r:id="rId109"/>
    <p:sldId id="413" r:id="rId110"/>
    <p:sldId id="416" r:id="rId111"/>
    <p:sldId id="412" r:id="rId112"/>
    <p:sldId id="356" r:id="rId113"/>
    <p:sldId id="357" r:id="rId114"/>
    <p:sldId id="358" r:id="rId115"/>
    <p:sldId id="359" r:id="rId116"/>
    <p:sldId id="360" r:id="rId117"/>
    <p:sldId id="390" r:id="rId118"/>
    <p:sldId id="362" r:id="rId119"/>
    <p:sldId id="363" r:id="rId120"/>
    <p:sldId id="364" r:id="rId121"/>
    <p:sldId id="365" r:id="rId122"/>
    <p:sldId id="366" r:id="rId123"/>
    <p:sldId id="367" r:id="rId124"/>
    <p:sldId id="368" r:id="rId125"/>
    <p:sldId id="395" r:id="rId126"/>
    <p:sldId id="369" r:id="rId127"/>
    <p:sldId id="397" r:id="rId128"/>
    <p:sldId id="398" r:id="rId129"/>
    <p:sldId id="399" r:id="rId130"/>
    <p:sldId id="373" r:id="rId131"/>
    <p:sldId id="400" r:id="rId132"/>
    <p:sldId id="401" r:id="rId133"/>
    <p:sldId id="374" r:id="rId134"/>
    <p:sldId id="377" r:id="rId135"/>
    <p:sldId id="391" r:id="rId136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6587CC5-7F25-4810-B962-37005519581A}">
          <p14:sldIdLst>
            <p14:sldId id="256"/>
            <p14:sldId id="408"/>
            <p14:sldId id="407"/>
            <p14:sldId id="257"/>
            <p14:sldId id="404"/>
            <p14:sldId id="405"/>
            <p14:sldId id="406"/>
            <p14:sldId id="258"/>
            <p14:sldId id="379"/>
            <p14:sldId id="260"/>
            <p14:sldId id="418"/>
            <p14:sldId id="417"/>
            <p14:sldId id="396"/>
            <p14:sldId id="261"/>
            <p14:sldId id="265"/>
            <p14:sldId id="266"/>
            <p14:sldId id="267"/>
            <p14:sldId id="268"/>
            <p14:sldId id="274"/>
            <p14:sldId id="269"/>
            <p14:sldId id="402"/>
            <p14:sldId id="271"/>
            <p14:sldId id="272"/>
            <p14:sldId id="273"/>
            <p14:sldId id="275"/>
            <p14:sldId id="276"/>
            <p14:sldId id="277"/>
            <p14:sldId id="278"/>
            <p14:sldId id="380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386"/>
            <p14:sldId id="298"/>
            <p14:sldId id="381"/>
            <p14:sldId id="299"/>
            <p14:sldId id="300"/>
            <p14:sldId id="301"/>
            <p14:sldId id="302"/>
            <p14:sldId id="303"/>
            <p14:sldId id="304"/>
            <p14:sldId id="306"/>
            <p14:sldId id="307"/>
            <p14:sldId id="308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87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88"/>
            <p14:sldId id="339"/>
            <p14:sldId id="340"/>
            <p14:sldId id="393"/>
            <p14:sldId id="341"/>
            <p14:sldId id="342"/>
            <p14:sldId id="343"/>
            <p14:sldId id="344"/>
            <p14:sldId id="345"/>
            <p14:sldId id="346"/>
            <p14:sldId id="348"/>
            <p14:sldId id="349"/>
          </p14:sldIdLst>
        </p14:section>
        <p14:section name="Session 5" id="{E4AB1A8A-A33A-4E5D-9F92-838A7136DC8E}">
          <p14:sldIdLst>
            <p14:sldId id="389"/>
            <p14:sldId id="351"/>
            <p14:sldId id="383"/>
            <p14:sldId id="394"/>
            <p14:sldId id="352"/>
            <p14:sldId id="415"/>
            <p14:sldId id="354"/>
            <p14:sldId id="410"/>
            <p14:sldId id="411"/>
            <p14:sldId id="414"/>
            <p14:sldId id="413"/>
            <p14:sldId id="416"/>
            <p14:sldId id="412"/>
            <p14:sldId id="356"/>
            <p14:sldId id="357"/>
            <p14:sldId id="358"/>
            <p14:sldId id="359"/>
            <p14:sldId id="360"/>
          </p14:sldIdLst>
        </p14:section>
        <p14:section name="Session 6" id="{83633FE6-C070-4EB6-B951-4FF65EBB04F1}">
          <p14:sldIdLst>
            <p14:sldId id="390"/>
            <p14:sldId id="362"/>
            <p14:sldId id="363"/>
            <p14:sldId id="364"/>
            <p14:sldId id="365"/>
            <p14:sldId id="366"/>
            <p14:sldId id="367"/>
            <p14:sldId id="368"/>
            <p14:sldId id="395"/>
            <p14:sldId id="369"/>
            <p14:sldId id="397"/>
            <p14:sldId id="398"/>
            <p14:sldId id="399"/>
            <p14:sldId id="373"/>
            <p14:sldId id="400"/>
            <p14:sldId id="401"/>
            <p14:sldId id="374"/>
            <p14:sldId id="377"/>
            <p14:sldId id="39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157" autoAdjust="0"/>
    <p:restoredTop sz="85347" autoAdjust="0"/>
  </p:normalViewPr>
  <p:slideViewPr>
    <p:cSldViewPr snapToGrid="0">
      <p:cViewPr>
        <p:scale>
          <a:sx n="50" d="100"/>
          <a:sy n="50" d="100"/>
        </p:scale>
        <p:origin x="-656" y="-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44792"/>
    </p:cViewPr>
  </p:sorterViewPr>
  <p:notesViewPr>
    <p:cSldViewPr snapToGrid="0">
      <p:cViewPr varScale="1">
        <p:scale>
          <a:sx n="63" d="100"/>
          <a:sy n="63" d="100"/>
        </p:scale>
        <p:origin x="270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7BC20-3FE2-4EEB-A45A-0CB5862B339F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4961A-463C-410E-8707-79B47424B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8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1" name="Google Shape;1111;p98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2" name="Google Shape;1112;p98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101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634970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8" name="Google Shape;1378;p118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9" name="Google Shape;1379;p118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102</a:t>
            </a:fld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100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103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8" name="Google Shape;1118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19" name="Google Shape;1119;p100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0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1" name="Google Shape;1151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0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1" name="Google Shape;1151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0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1" name="Google Shape;1151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0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1" name="Google Shape;1151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0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1" name="Google Shape;1151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0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1" name="Google Shape;1151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0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1" name="Google Shape;1151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4482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0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1" name="Google Shape;1151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448274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0" name="Google Shape;1240;p106:notes"/>
          <p:cNvSpPr txBox="1">
            <a:spLocks noGrp="1"/>
          </p:cNvSpPr>
          <p:nvPr>
            <p:ph type="body" idx="1"/>
          </p:nvPr>
        </p:nvSpPr>
        <p:spPr>
          <a:xfrm>
            <a:off x="201613" y="4503318"/>
            <a:ext cx="6553200" cy="473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1" name="Google Shape;1241;p106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4" name="Google Shape;1254;p107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5" name="Google Shape;1255;p107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6" name="Google Shape;1276;p108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7" name="Google Shape;1277;p108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109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9" name="Google Shape;1299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6" name="Google Shape;1306;p110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4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112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118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7" name="Google Shape;1317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8" name="Google Shape;1318;p112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1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4" name="Google Shape;1324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114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120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0" name="Google Shape;1340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1" name="Google Shape;1341;p114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8" name="Google Shape;1378;p118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9" name="Google Shape;1379;p118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115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121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3" name="Google Shape;1353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4" name="Google Shape;1354;p115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116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122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4" name="Google Shape;1364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65" name="Google Shape;1365;p116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117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123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1" name="Google Shape;1371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72" name="Google Shape;1372;p117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8" name="Google Shape;1378;p118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9" name="Google Shape;1379;p118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124</a:t>
            </a:fld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115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125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3" name="Google Shape;1353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4" name="Google Shape;1354;p115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3" name="Google Shape;1403;p119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9fc2d7112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3" name="Google Shape;683;g9fc2d71128_0_63:notes"/>
          <p:cNvSpPr txBox="1">
            <a:spLocks noGrp="1"/>
          </p:cNvSpPr>
          <p:nvPr>
            <p:ph type="body" idx="1"/>
          </p:nvPr>
        </p:nvSpPr>
        <p:spPr>
          <a:xfrm>
            <a:off x="685800" y="4482297"/>
            <a:ext cx="5486400" cy="366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93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128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7" name="Google Shape;1057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8" name="Google Shape;1058;p9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9fc2d71128_0_5:notes"/>
          <p:cNvSpPr txBox="1">
            <a:spLocks noGrp="1"/>
          </p:cNvSpPr>
          <p:nvPr>
            <p:ph type="body" idx="1"/>
          </p:nvPr>
        </p:nvSpPr>
        <p:spPr>
          <a:xfrm>
            <a:off x="685800" y="4482297"/>
            <a:ext cx="5486400" cy="36674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9" name="Google Shape;929;g9fc2d7112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23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130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3" name="Google Shape;1483;p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84" name="Google Shape;1484;p12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228600" y="4268854"/>
            <a:ext cx="6324600" cy="47345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100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131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8" name="Google Shape;1118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19" name="Google Shape;1119;p100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9fc2d71128_0_23:notes"/>
          <p:cNvSpPr txBox="1">
            <a:spLocks noGrp="1"/>
          </p:cNvSpPr>
          <p:nvPr>
            <p:ph type="body" idx="1"/>
          </p:nvPr>
        </p:nvSpPr>
        <p:spPr>
          <a:xfrm>
            <a:off x="685800" y="4482297"/>
            <a:ext cx="5486400" cy="36674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5" name="Google Shape;1125;g9fc2d7112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124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133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0" name="Google Shape;1490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91" name="Google Shape;1491;p124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127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134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0" name="Google Shape;1530;p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1" name="Google Shape;1531;p127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4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3" name="Google Shape;49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1" name="Google Shape;161;p12:notes"/>
          <p:cNvSpPr txBox="1">
            <a:spLocks noGrp="1"/>
          </p:cNvSpPr>
          <p:nvPr>
            <p:ph type="body" idx="1"/>
          </p:nvPr>
        </p:nvSpPr>
        <p:spPr>
          <a:xfrm>
            <a:off x="457200" y="4424085"/>
            <a:ext cx="5943600" cy="41912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0" name="Google Shape;170;p1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3" name="Google Shape;223;p21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4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0" name="Google Shape;230;p22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6" name="Google Shape;23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3" name="Google Shape;253;p24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0" name="Google Shape;260;p25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37684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0" name="Google Shape;30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381000" y="4424085"/>
            <a:ext cx="6096000" cy="41912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6" name="Google Shape;30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9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2" name="Google Shape;31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8" name="Google Shape;31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1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2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6" name="Google Shape;356;p32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3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Google Shape;36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3" name="Google Shape;363;p3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4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73" name="Google Shape;373;p34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5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Google Shape;38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3" name="Google Shape;383;p35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6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3" name="Google Shape;393;p36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7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549275"/>
            <a:ext cx="6273800" cy="3529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466725" y="4312514"/>
            <a:ext cx="6076950" cy="42332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8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2" name="Google Shape;41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13" name="Google Shape;413;p38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9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2" name="Google Shape;42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23" name="Google Shape;423;p39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0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43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2" name="Google Shape;43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33" name="Google Shape;433;p40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1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2" name="Google Shape;44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2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3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46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6" name="Google Shape;48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7" name="Google Shape;487;p4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4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5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9" name="Google Shape;499;p45:notes"/>
          <p:cNvSpPr txBox="1">
            <a:spLocks noGrp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07940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6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6" name="Google Shape;506;p46:notes"/>
          <p:cNvSpPr txBox="1">
            <a:spLocks noGrp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>
              <a:solidFill>
                <a:srgbClr val="FF0000"/>
              </a:solidFill>
            </a:endParaRPr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7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8" name="Google Shape;518;p47:notes"/>
          <p:cNvSpPr txBox="1">
            <a:spLocks noGrp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8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4" name="Google Shape;534;p48:notes"/>
          <p:cNvSpPr txBox="1">
            <a:spLocks noGrp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9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6" name="Google Shape;55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0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4" name="Google Shape;564;p50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1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3" name="Google Shape;573;p51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4" name="Google Shape;584;p5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5" name="Google Shape;585;p53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4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1" name="Google Shape;621;p54:notes"/>
          <p:cNvSpPr txBox="1">
            <a:spLocks noGrp="1"/>
          </p:cNvSpPr>
          <p:nvPr>
            <p:ph type="body" idx="1"/>
          </p:nvPr>
        </p:nvSpPr>
        <p:spPr>
          <a:xfrm>
            <a:off x="914400" y="4424085"/>
            <a:ext cx="5029200" cy="41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55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7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59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6" name="Google Shape;64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7" name="Google Shape;647;p57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58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2" name="Google Shape;662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63" name="Google Shape;663;p58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59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61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9" name="Google Shape;669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70" name="Google Shape;670;p59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60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62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6" name="Google Shape;67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77" name="Google Shape;677;p60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9fc2d7112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3" name="Google Shape;683;g9fc2d71128_0_63:notes"/>
          <p:cNvSpPr txBox="1">
            <a:spLocks noGrp="1"/>
          </p:cNvSpPr>
          <p:nvPr>
            <p:ph type="body" idx="1"/>
          </p:nvPr>
        </p:nvSpPr>
        <p:spPr>
          <a:xfrm>
            <a:off x="685800" y="4482297"/>
            <a:ext cx="5486400" cy="366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62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1" name="Google Shape;721;p62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63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8" name="Google Shape;728;p6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64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4" name="Google Shape;734;p64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4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66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68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6" name="Google Shape;746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7" name="Google Shape;747;p66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67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69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3" name="Google Shape;753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4" name="Google Shape;754;p67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68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70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9" name="Google Shape;759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60" name="Google Shape;760;p68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7" name="Google Shape;767;p69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8" name="Google Shape;768;p69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71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70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71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73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3" name="Google Shape;813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4" name="Google Shape;814;p71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72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74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1" name="Google Shape;821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2" name="Google Shape;822;p72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73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7" name="Google Shape;827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8" name="Google Shape;828;p7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74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75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77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1" name="Google Shape;851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2" name="Google Shape;852;p75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76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78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7" name="Google Shape;857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58" name="Google Shape;858;p76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77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865" name="Google Shape;865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78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1" name="Google Shape;871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79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80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3" name="Google Shape;883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81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83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9" name="Google Shape;889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0" name="Google Shape;890;p81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82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84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7" name="Google Shape;897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8" name="Google Shape;898;p82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83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85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3" name="Google Shape;903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4" name="Google Shape;904;p8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84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86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0" name="Google Shape;910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1" name="Google Shape;911;p84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4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86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88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2" name="Google Shape;922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3" name="Google Shape;923;p86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9fc2d71128_0_5:notes"/>
          <p:cNvSpPr txBox="1">
            <a:spLocks noGrp="1"/>
          </p:cNvSpPr>
          <p:nvPr>
            <p:ph type="body" idx="1"/>
          </p:nvPr>
        </p:nvSpPr>
        <p:spPr>
          <a:xfrm>
            <a:off x="685800" y="4482297"/>
            <a:ext cx="5486400" cy="36674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9" name="Google Shape;929;g9fc2d7112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86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2" name="Google Shape;922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3" name="Google Shape;923;p86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4961A-463C-410E-8707-79B47424B3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2019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88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89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3" name="Google Shape;1023;p90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90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93</a:t>
            </a:fld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91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4" name="Google Shape;1034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92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95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3" name="Google Shape;1043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44" name="Google Shape;1044;p92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93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96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7" name="Google Shape;1057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8" name="Google Shape;1058;p9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5" name="Google Shape;1085;p95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6" name="Google Shape;1086;p95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96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98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9" name="Google Shape;1099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0" name="Google Shape;1100;p96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4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1" name="Google Shape;1111;p98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2" name="Google Shape;1112;p98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©2002-2021 University of Minnesota and  Savvy Systems, LLC.  All Rights Reserved.</a:t>
            </a: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391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©2002-2021 University of Minnesota and  Savvy Systems, LLC.  All Rights Reserved.</a:t>
            </a: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84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itle and Tab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©2002-2021 University of Minnesota and  Savvy Systems, LLC.  All Rights Reserved.</a:t>
            </a: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5469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©2002-2021 University of Minnesota and  Savvy Systems, LLC.  All Rights Reserved.</a:t>
            </a:r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50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iagram or Organization Chart" type="dgm">
  <p:cSld name="Title and Diagram or Organization Char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>
            <a:spLocks noGrp="1"/>
          </p:cNvSpPr>
          <p:nvPr>
            <p:ph type="dgm" idx="2"/>
          </p:nvPr>
        </p:nvSpPr>
        <p:spPr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©2002-2021 University of Minnesota and  Savvy Systems, LLC.  All Rights Reserved.</a:t>
            </a:r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046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©2002-2021 University of Minnesota and  Savvy Systems, LLC.  All Rights Reserved.</a:t>
            </a:r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883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©2002-2021 University of Minnesota and  Savvy Systems, LLC.  All Rights Reserved.</a:t>
            </a:r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72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©2002-2021 University of Minnesota and  Savvy Systems, LLC.  All Rights Reserved.</a:t>
            </a: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534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©2002-2021 University of Minnesota and  Savvy Systems, LLC.  All Rights Reserved.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059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©2002-2021 University of Minnesota and  Savvy Systems, LLC.  All Rights Reserved.</a:t>
            </a: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186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©2002-2021 University of Minnesota and  Savvy Systems, LLC.  All Rights Reserved.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038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©2002-2021 University of Minnesota and  Savvy Systems, LLC.  All Rights Reserved.</a:t>
            </a: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3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©2002-2021 University of Minnesota and  Savvy Systems, LLC.  All Rights Reserved.</a:t>
            </a:r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772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8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©2002-2021 University of Minnesota and  Savvy Systems, LLC.  All Rights Reserved.</a:t>
            </a: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23175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8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8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8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8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8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0" y="6502400"/>
            <a:ext cx="12192000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600" dirty="0" smtClean="0"/>
              <a:t>©</a:t>
            </a:r>
            <a:r>
              <a:rPr lang="en-US" sz="1600" dirty="0"/>
              <a:t>2002–2021 University of </a:t>
            </a:r>
            <a:r>
              <a:rPr lang="en-US" sz="1600" dirty="0" smtClean="0"/>
              <a:t>Minnesota and Savvy </a:t>
            </a:r>
            <a:r>
              <a:rPr lang="en-US" sz="1600" dirty="0"/>
              <a:t>Systems, </a:t>
            </a:r>
            <a:r>
              <a:rPr lang="en-US" sz="1600" dirty="0" smtClean="0"/>
              <a:t>LLC.  Used Under License and with Permission. </a:t>
            </a:r>
            <a:r>
              <a:rPr lang="en-US" sz="1600" dirty="0"/>
              <a:t>All Rights Reserved</a:t>
            </a:r>
            <a:r>
              <a:rPr lang="en-US" sz="1600" dirty="0" smtClean="0"/>
              <a:t>.  Updated 3/1/2021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9550"/>
            <a:ext cx="4071261" cy="125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67" y="2697163"/>
            <a:ext cx="5691421" cy="350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495;p56"/>
          <p:cNvSpPr txBox="1">
            <a:spLocks/>
          </p:cNvSpPr>
          <p:nvPr/>
        </p:nvSpPr>
        <p:spPr>
          <a:xfrm>
            <a:off x="94686" y="1197048"/>
            <a:ext cx="11995714" cy="18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US" b="1" kern="0" dirty="0" smtClean="0"/>
              <a:t>Session Slides</a:t>
            </a:r>
            <a:endParaRPr lang="en-US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495750" y="91200"/>
            <a:ext cx="112041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800" b="1" dirty="0"/>
              <a:t>The Role of a Caregiver</a:t>
            </a:r>
            <a:endParaRPr sz="48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4433D4-23ED-4B9E-A0E4-1B42762A479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©2002-2021 University of Minnesota and  Savvy Systems, LLC.  All Rights Reserved.</a:t>
            </a:r>
            <a:endParaRPr lang="en-US" dirty="0"/>
          </a:p>
        </p:txBody>
      </p:sp>
      <p:sp>
        <p:nvSpPr>
          <p:cNvPr id="9" name="Google Shape;164;p24"/>
          <p:cNvSpPr txBox="1">
            <a:spLocks/>
          </p:cNvSpPr>
          <p:nvPr/>
        </p:nvSpPr>
        <p:spPr>
          <a:xfrm>
            <a:off x="761075" y="1201600"/>
            <a:ext cx="5492700" cy="3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19113" indent="-519113">
              <a:spcBef>
                <a:spcPts val="0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3600" kern="0" dirty="0"/>
              <a:t>Administrator</a:t>
            </a:r>
          </a:p>
          <a:p>
            <a:pPr marL="519113" indent="-519113">
              <a:spcBef>
                <a:spcPts val="0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3600" kern="0" dirty="0"/>
              <a:t>Social Worker</a:t>
            </a:r>
          </a:p>
          <a:p>
            <a:pPr marL="519113" indent="-519113">
              <a:spcBef>
                <a:spcPts val="0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3600" kern="0" dirty="0"/>
              <a:t>Chief Financial Officer</a:t>
            </a:r>
          </a:p>
          <a:p>
            <a:pPr marL="519113" indent="-519113">
              <a:spcBef>
                <a:spcPts val="0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3600" kern="0" dirty="0"/>
              <a:t>Key Decision Maker</a:t>
            </a:r>
          </a:p>
          <a:p>
            <a:pPr marL="519113" indent="-519113">
              <a:spcBef>
                <a:spcPts val="0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3600" kern="0" dirty="0"/>
              <a:t>Home Repair Specialist</a:t>
            </a:r>
          </a:p>
          <a:p>
            <a:pPr marL="519113" indent="-519113">
              <a:spcBef>
                <a:spcPts val="0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3600" kern="0" dirty="0"/>
              <a:t>Activity and Tour Director</a:t>
            </a:r>
          </a:p>
          <a:p>
            <a:pPr marL="519113" indent="-519113">
              <a:spcBef>
                <a:spcPts val="0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3600" kern="0" dirty="0"/>
              <a:t>Family </a:t>
            </a:r>
            <a:r>
              <a:rPr lang="en-US" sz="3600" kern="0" dirty="0" smtClean="0"/>
              <a:t>Counselor</a:t>
            </a:r>
          </a:p>
          <a:p>
            <a:pPr marL="519113" indent="-519113">
              <a:spcBef>
                <a:spcPts val="0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3600" kern="0" dirty="0" smtClean="0"/>
              <a:t>Family Diplomat</a:t>
            </a:r>
            <a:endParaRPr lang="en-US" sz="3600" kern="0" dirty="0"/>
          </a:p>
          <a:p>
            <a:pPr marL="519113" indent="-519113">
              <a:spcBef>
                <a:spcPts val="0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3600" kern="0" dirty="0"/>
              <a:t>Professional </a:t>
            </a:r>
          </a:p>
        </p:txBody>
      </p:sp>
      <p:sp>
        <p:nvSpPr>
          <p:cNvPr id="12" name="Google Shape;164;p24"/>
          <p:cNvSpPr txBox="1">
            <a:spLocks/>
          </p:cNvSpPr>
          <p:nvPr/>
        </p:nvSpPr>
        <p:spPr>
          <a:xfrm>
            <a:off x="6704675" y="1201600"/>
            <a:ext cx="5492700" cy="3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19113" indent="-519113">
              <a:spcBef>
                <a:spcPts val="0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3600" kern="0" dirty="0"/>
              <a:t> Nurse</a:t>
            </a:r>
          </a:p>
          <a:p>
            <a:pPr marL="519113" indent="-519113">
              <a:spcBef>
                <a:spcPts val="0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3600" kern="0" dirty="0"/>
              <a:t> Guardian</a:t>
            </a:r>
          </a:p>
          <a:p>
            <a:pPr marL="519113" indent="-519113">
              <a:spcBef>
                <a:spcPts val="0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3600" kern="0" dirty="0"/>
              <a:t> Behavior Manager</a:t>
            </a:r>
          </a:p>
          <a:p>
            <a:pPr marL="519113" indent="-519113">
              <a:spcBef>
                <a:spcPts val="0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3600" kern="0" dirty="0"/>
              <a:t> Cook</a:t>
            </a:r>
          </a:p>
          <a:p>
            <a:pPr marL="519113" indent="-519113">
              <a:spcBef>
                <a:spcPts val="0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3600" kern="0" dirty="0"/>
              <a:t> </a:t>
            </a:r>
            <a:r>
              <a:rPr lang="en-US" sz="3600" kern="0" dirty="0" smtClean="0"/>
              <a:t>Companion</a:t>
            </a:r>
          </a:p>
          <a:p>
            <a:pPr marL="519113" indent="-519113">
              <a:spcBef>
                <a:spcPts val="0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3600" kern="0" dirty="0"/>
              <a:t> </a:t>
            </a:r>
            <a:r>
              <a:rPr lang="en-US" sz="3600" kern="0" dirty="0" smtClean="0"/>
              <a:t>Comforter</a:t>
            </a:r>
            <a:endParaRPr lang="en-US" sz="3600" kern="0" dirty="0"/>
          </a:p>
          <a:p>
            <a:pPr marL="519113" indent="-519113">
              <a:spcBef>
                <a:spcPts val="0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3600" kern="0" dirty="0"/>
              <a:t> </a:t>
            </a:r>
            <a:r>
              <a:rPr lang="en-US" sz="3600" kern="0" dirty="0" smtClean="0"/>
              <a:t>Maid</a:t>
            </a:r>
          </a:p>
          <a:p>
            <a:pPr marL="519113" indent="-519113">
              <a:spcBef>
                <a:spcPts val="0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3600" kern="0" dirty="0" smtClean="0"/>
              <a:t> Laundry Attendant</a:t>
            </a:r>
            <a:endParaRPr lang="en-US" sz="3600" kern="0" dirty="0"/>
          </a:p>
          <a:p>
            <a:pPr marL="519113" indent="-519113">
              <a:spcBef>
                <a:spcPts val="0"/>
              </a:spcBef>
              <a:buSzPts val="3000"/>
              <a:buFont typeface="Wingdings" panose="05000000000000000000" pitchFamily="2" charset="2"/>
              <a:buChar char="§"/>
            </a:pPr>
            <a:r>
              <a:rPr lang="en-US" sz="3600" kern="0" dirty="0"/>
              <a:t> Safety Officer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110"/>
          <p:cNvSpPr txBox="1">
            <a:spLocks noGrp="1"/>
          </p:cNvSpPr>
          <p:nvPr>
            <p:ph type="title"/>
          </p:nvPr>
        </p:nvSpPr>
        <p:spPr>
          <a:xfrm>
            <a:off x="1981200" y="3810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4800" b="1"/>
              <a:t>Session 5 Objectives</a:t>
            </a:r>
            <a:endParaRPr sz="4800"/>
          </a:p>
        </p:txBody>
      </p:sp>
      <p:sp>
        <p:nvSpPr>
          <p:cNvPr id="1115" name="Google Shape;1115;p110"/>
          <p:cNvSpPr txBox="1">
            <a:spLocks noGrp="1"/>
          </p:cNvSpPr>
          <p:nvPr>
            <p:ph type="body" idx="1"/>
          </p:nvPr>
        </p:nvSpPr>
        <p:spPr>
          <a:xfrm>
            <a:off x="914400" y="1602060"/>
            <a:ext cx="10837333" cy="41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 lvl="0" indent="-4572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3400"/>
              <a:buFont typeface="Wingdings" panose="05000000000000000000" pitchFamily="2" charset="2"/>
              <a:buChar char="§"/>
            </a:pPr>
            <a:r>
              <a:rPr lang="en-US" sz="3400" dirty="0"/>
              <a:t>Appreciate developing and strengthening caregiver skills.</a:t>
            </a:r>
            <a:endParaRPr sz="3400" dirty="0"/>
          </a:p>
          <a:p>
            <a:pPr marL="419100" lvl="0" indent="-4572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3400"/>
              <a:buFont typeface="Wingdings" panose="05000000000000000000" pitchFamily="2" charset="2"/>
              <a:buChar char="§"/>
            </a:pPr>
            <a:r>
              <a:rPr lang="en-US" sz="3400" dirty="0"/>
              <a:t>Experience increased sense of mastery of caregiving role.</a:t>
            </a:r>
            <a:endParaRPr sz="3400" dirty="0"/>
          </a:p>
          <a:p>
            <a:pPr marL="419100" lvl="0" indent="-4572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3400"/>
              <a:buFont typeface="Wingdings" panose="05000000000000000000" pitchFamily="2" charset="2"/>
              <a:buChar char="§"/>
            </a:pPr>
            <a:r>
              <a:rPr lang="en-US" sz="3400" dirty="0"/>
              <a:t>Acquire additional skills.</a:t>
            </a:r>
            <a:endParaRPr sz="3400" dirty="0"/>
          </a:p>
          <a:p>
            <a:pPr marL="419100" indent="-457200">
              <a:buSzPts val="3400"/>
              <a:buFont typeface="Wingdings" panose="05000000000000000000" pitchFamily="2" charset="2"/>
              <a:buChar char="§"/>
            </a:pPr>
            <a:r>
              <a:rPr lang="en-US" sz="3400" dirty="0"/>
              <a:t>Learn about the </a:t>
            </a:r>
            <a:r>
              <a:rPr lang="en-US" sz="3400" dirty="0" smtClean="0"/>
              <a:t>Savvy OOVL Decision-Making Model</a:t>
            </a:r>
            <a:r>
              <a:rPr lang="en-US" sz="3400" baseline="20000" dirty="0" smtClean="0">
                <a:solidFill>
                  <a:srgbClr val="000000"/>
                </a:solidFill>
              </a:rPr>
              <a:t>™</a:t>
            </a:r>
            <a:r>
              <a:rPr lang="en-US" sz="3600" b="1" dirty="0" smtClean="0"/>
              <a:t> </a:t>
            </a:r>
            <a:r>
              <a:rPr lang="en-US" sz="3400" dirty="0" smtClean="0"/>
              <a:t>(Outcomes</a:t>
            </a:r>
            <a:r>
              <a:rPr lang="en-US" sz="3400" dirty="0"/>
              <a:t>, </a:t>
            </a:r>
            <a:r>
              <a:rPr lang="en-US" sz="3400" dirty="0" smtClean="0"/>
              <a:t>Options, Values</a:t>
            </a:r>
            <a:r>
              <a:rPr lang="en-US" sz="3400" dirty="0"/>
              <a:t>, </a:t>
            </a:r>
            <a:r>
              <a:rPr lang="en-US" sz="3400" dirty="0" smtClean="0"/>
              <a:t>Likelihoods).</a:t>
            </a:r>
            <a:endParaRPr sz="34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22D6607-A99C-4235-8E63-BA4EDE1A246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110"/>
          <p:cNvSpPr txBox="1">
            <a:spLocks noGrp="1"/>
          </p:cNvSpPr>
          <p:nvPr>
            <p:ph type="title"/>
          </p:nvPr>
        </p:nvSpPr>
        <p:spPr>
          <a:xfrm>
            <a:off x="1981200" y="3810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4800" b="1"/>
              <a:t>Session 5 Objectives</a:t>
            </a:r>
            <a:endParaRPr sz="4800"/>
          </a:p>
        </p:txBody>
      </p:sp>
      <p:sp>
        <p:nvSpPr>
          <p:cNvPr id="1115" name="Google Shape;1115;p110"/>
          <p:cNvSpPr txBox="1">
            <a:spLocks noGrp="1"/>
          </p:cNvSpPr>
          <p:nvPr>
            <p:ph type="body" idx="1"/>
          </p:nvPr>
        </p:nvSpPr>
        <p:spPr>
          <a:xfrm>
            <a:off x="346710" y="2279400"/>
            <a:ext cx="11498580" cy="41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Wingdings" panose="05000000000000000000" pitchFamily="2" charset="2"/>
              <a:buChar char="§"/>
            </a:pPr>
            <a:r>
              <a:rPr lang="en-US" sz="3400" dirty="0"/>
              <a:t>Appreciate developing and strengthening caregiver skills.</a:t>
            </a:r>
            <a:endParaRPr sz="3400" dirty="0"/>
          </a:p>
          <a:p>
            <a:pPr marL="4191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Wingdings" panose="05000000000000000000" pitchFamily="2" charset="2"/>
              <a:buChar char="§"/>
            </a:pPr>
            <a:r>
              <a:rPr lang="en-US" sz="3400" dirty="0"/>
              <a:t>Experience increased sense of mastery of caregiving role.</a:t>
            </a:r>
            <a:endParaRPr sz="3400" dirty="0"/>
          </a:p>
          <a:p>
            <a:pPr marL="4191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Wingdings" panose="05000000000000000000" pitchFamily="2" charset="2"/>
              <a:buChar char="§"/>
            </a:pPr>
            <a:r>
              <a:rPr lang="en-US" sz="3400" dirty="0" smtClean="0"/>
              <a:t>Continue applying Savvy Caregiver strategies.</a:t>
            </a:r>
            <a:endParaRPr sz="3400" dirty="0"/>
          </a:p>
          <a:p>
            <a:pPr marL="419100" lvl="0" indent="-457200">
              <a:buSzPts val="3400"/>
              <a:buFont typeface="Wingdings" panose="05000000000000000000" pitchFamily="2" charset="2"/>
              <a:buChar char="§"/>
            </a:pPr>
            <a:r>
              <a:rPr lang="en-US" sz="3400" dirty="0"/>
              <a:t>Learn about the </a:t>
            </a:r>
            <a:r>
              <a:rPr lang="en-US" sz="3400" dirty="0" smtClean="0"/>
              <a:t>OOVL Decision-Making Model</a:t>
            </a:r>
            <a:r>
              <a:rPr lang="en-US" sz="3400" baseline="20000" dirty="0" smtClean="0"/>
              <a:t>™</a:t>
            </a:r>
            <a:r>
              <a:rPr lang="en-US" sz="3400" dirty="0" smtClean="0"/>
              <a:t>: </a:t>
            </a:r>
          </a:p>
          <a:p>
            <a:pPr marL="0" lvl="0" indent="0">
              <a:buSzPts val="3400"/>
              <a:buNone/>
            </a:pPr>
            <a:r>
              <a:rPr lang="en-US" sz="3400" dirty="0" smtClean="0"/>
              <a:t>     Outcomes</a:t>
            </a:r>
            <a:r>
              <a:rPr lang="en-US" sz="3400" dirty="0"/>
              <a:t>, Options, </a:t>
            </a:r>
            <a:r>
              <a:rPr lang="en-US" sz="3400" dirty="0" smtClean="0"/>
              <a:t>Values</a:t>
            </a:r>
            <a:r>
              <a:rPr lang="en-US" sz="3400" dirty="0"/>
              <a:t>, </a:t>
            </a:r>
            <a:r>
              <a:rPr lang="en-US" sz="3400" dirty="0" smtClean="0"/>
              <a:t>Likelihoods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127"/>
          <p:cNvSpPr txBox="1">
            <a:spLocks noGrp="1"/>
          </p:cNvSpPr>
          <p:nvPr>
            <p:ph type="title"/>
          </p:nvPr>
        </p:nvSpPr>
        <p:spPr>
          <a:xfrm>
            <a:off x="148725" y="79075"/>
            <a:ext cx="12043200" cy="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>What Is The Main Work Of A Caregiver?</a:t>
            </a:r>
            <a:endParaRPr sz="4800" b="1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2" name="Google Shape;1382;p127"/>
          <p:cNvGrpSpPr/>
          <p:nvPr/>
        </p:nvGrpSpPr>
        <p:grpSpPr>
          <a:xfrm>
            <a:off x="2739164" y="1068192"/>
            <a:ext cx="6862036" cy="5256408"/>
            <a:chOff x="1535436" y="10"/>
            <a:chExt cx="7643232" cy="5693369"/>
          </a:xfrm>
        </p:grpSpPr>
        <p:sp>
          <p:nvSpPr>
            <p:cNvPr id="1383" name="Google Shape;1383;p127"/>
            <p:cNvSpPr/>
            <p:nvPr/>
          </p:nvSpPr>
          <p:spPr>
            <a:xfrm>
              <a:off x="6212868" y="4082679"/>
              <a:ext cx="2965800" cy="1610700"/>
            </a:xfrm>
            <a:prstGeom prst="roundRect">
              <a:avLst>
                <a:gd name="adj" fmla="val 27603"/>
              </a:avLst>
            </a:prstGeom>
            <a:solidFill>
              <a:srgbClr val="D8E2F3">
                <a:alpha val="89803"/>
              </a:srgbClr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27"/>
            <p:cNvSpPr txBox="1"/>
            <p:nvPr/>
          </p:nvSpPr>
          <p:spPr>
            <a:xfrm>
              <a:off x="6911386" y="4366984"/>
              <a:ext cx="2227157" cy="1286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228600" marR="0" lvl="1" indent="-2159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Helping your person remain calm and in control</a:t>
              </a:r>
              <a:endParaRPr sz="1200" dirty="0"/>
            </a:p>
          </p:txBody>
        </p:sp>
        <p:sp>
          <p:nvSpPr>
            <p:cNvPr id="1385" name="Google Shape;1385;p127"/>
            <p:cNvSpPr/>
            <p:nvPr/>
          </p:nvSpPr>
          <p:spPr>
            <a:xfrm>
              <a:off x="1535441" y="4082651"/>
              <a:ext cx="2812500" cy="1610700"/>
            </a:xfrm>
            <a:prstGeom prst="roundRect">
              <a:avLst>
                <a:gd name="adj" fmla="val 19718"/>
              </a:avLst>
            </a:prstGeom>
            <a:solidFill>
              <a:srgbClr val="D8E2F3">
                <a:alpha val="89803"/>
              </a:srgbClr>
            </a:soli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27"/>
            <p:cNvSpPr txBox="1"/>
            <p:nvPr/>
          </p:nvSpPr>
          <p:spPr>
            <a:xfrm>
              <a:off x="1575471" y="4366979"/>
              <a:ext cx="1888800" cy="128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Includ</a:t>
              </a:r>
              <a:r>
                <a:rPr lang="en-US" sz="2000">
                  <a:solidFill>
                    <a:schemeClr val="dk1"/>
                  </a:solidFill>
                </a:rPr>
                <a:t>ing</a:t>
              </a: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family and care resources</a:t>
              </a:r>
              <a:endParaRPr/>
            </a:p>
          </p:txBody>
        </p:sp>
        <p:sp>
          <p:nvSpPr>
            <p:cNvPr id="1387" name="Google Shape;1387;p127"/>
            <p:cNvSpPr/>
            <p:nvPr/>
          </p:nvSpPr>
          <p:spPr>
            <a:xfrm>
              <a:off x="6212868" y="10"/>
              <a:ext cx="2925900" cy="1708200"/>
            </a:xfrm>
            <a:prstGeom prst="roundRect">
              <a:avLst>
                <a:gd name="adj" fmla="val 25699"/>
              </a:avLst>
            </a:prstGeom>
            <a:solidFill>
              <a:srgbClr val="D8E2F3">
                <a:alpha val="89803"/>
              </a:srgb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27"/>
            <p:cNvSpPr txBox="1"/>
            <p:nvPr/>
          </p:nvSpPr>
          <p:spPr>
            <a:xfrm>
              <a:off x="6819836" y="40022"/>
              <a:ext cx="2076900" cy="128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228600" marR="0" lvl="1" indent="-2159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US" sz="1800">
                  <a:solidFill>
                    <a:schemeClr val="dk1"/>
                  </a:solidFill>
                </a:rPr>
                <a:t>Taking care of </a:t>
              </a:r>
              <a:endParaRPr sz="1800"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    yourself</a:t>
              </a:r>
              <a:endParaRPr sz="1200"/>
            </a:p>
          </p:txBody>
        </p:sp>
        <p:sp>
          <p:nvSpPr>
            <p:cNvPr id="1389" name="Google Shape;1389;p127"/>
            <p:cNvSpPr/>
            <p:nvPr/>
          </p:nvSpPr>
          <p:spPr>
            <a:xfrm>
              <a:off x="1535436" y="10"/>
              <a:ext cx="2812500" cy="1708200"/>
            </a:xfrm>
            <a:prstGeom prst="roundRect">
              <a:avLst>
                <a:gd name="adj" fmla="val 25429"/>
              </a:avLst>
            </a:prstGeom>
            <a:solidFill>
              <a:srgbClr val="D8E2F3">
                <a:alpha val="89803"/>
              </a:srgb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27"/>
            <p:cNvSpPr txBox="1"/>
            <p:nvPr/>
          </p:nvSpPr>
          <p:spPr>
            <a:xfrm>
              <a:off x="1575464" y="40021"/>
              <a:ext cx="1888726" cy="1286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Keeping</a:t>
              </a: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your person enjoyably involved</a:t>
              </a:r>
              <a:endParaRPr/>
            </a:p>
          </p:txBody>
        </p:sp>
        <p:sp>
          <p:nvSpPr>
            <p:cNvPr id="1391" name="Google Shape;1391;p127"/>
            <p:cNvSpPr/>
            <p:nvPr/>
          </p:nvSpPr>
          <p:spPr>
            <a:xfrm>
              <a:off x="2834837" y="584346"/>
              <a:ext cx="2493600" cy="2205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27"/>
            <p:cNvSpPr txBox="1"/>
            <p:nvPr/>
          </p:nvSpPr>
          <p:spPr>
            <a:xfrm>
              <a:off x="3411314" y="1046585"/>
              <a:ext cx="1888800" cy="16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Guid</a:t>
              </a:r>
              <a:r>
                <a:rPr lang="en-US" sz="2100" b="1">
                  <a:solidFill>
                    <a:schemeClr val="lt1"/>
                  </a:solidFill>
                </a:rPr>
                <a:t>e</a:t>
              </a:r>
              <a:r>
                <a:rPr lang="en-US" sz="21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Daily Life</a:t>
              </a:r>
              <a:endParaRPr sz="1500"/>
            </a:p>
          </p:txBody>
        </p:sp>
        <p:sp>
          <p:nvSpPr>
            <p:cNvPr id="1393" name="Google Shape;1393;p127"/>
            <p:cNvSpPr/>
            <p:nvPr/>
          </p:nvSpPr>
          <p:spPr>
            <a:xfrm rot="5400000">
              <a:off x="5501098" y="516351"/>
              <a:ext cx="2238600" cy="234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27"/>
            <p:cNvSpPr txBox="1"/>
            <p:nvPr/>
          </p:nvSpPr>
          <p:spPr>
            <a:xfrm>
              <a:off x="5449802" y="1179061"/>
              <a:ext cx="1888800" cy="14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</a:rPr>
                <a:t> </a:t>
              </a:r>
              <a:r>
                <a:rPr lang="en-US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Manage Personal Well</a:t>
              </a:r>
              <a:r>
                <a:rPr lang="en-US" sz="2000" b="1">
                  <a:solidFill>
                    <a:schemeClr val="dk1"/>
                  </a:solidFill>
                </a:rPr>
                <a:t>b</a:t>
              </a:r>
              <a:r>
                <a:rPr lang="en-US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eing</a:t>
              </a:r>
              <a:endParaRPr/>
            </a:p>
          </p:txBody>
        </p:sp>
        <p:sp>
          <p:nvSpPr>
            <p:cNvPr id="1395" name="Google Shape;1395;p127"/>
            <p:cNvSpPr/>
            <p:nvPr/>
          </p:nvSpPr>
          <p:spPr>
            <a:xfrm rot="10800000">
              <a:off x="5449730" y="2910893"/>
              <a:ext cx="2271900" cy="203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27"/>
            <p:cNvSpPr txBox="1"/>
            <p:nvPr/>
          </p:nvSpPr>
          <p:spPr>
            <a:xfrm>
              <a:off x="5413938" y="2806133"/>
              <a:ext cx="1743300" cy="17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Guide Behavior</a:t>
              </a:r>
              <a:endParaRPr sz="1500"/>
            </a:p>
          </p:txBody>
        </p:sp>
        <p:sp>
          <p:nvSpPr>
            <p:cNvPr id="1397" name="Google Shape;1397;p127"/>
            <p:cNvSpPr/>
            <p:nvPr/>
          </p:nvSpPr>
          <p:spPr>
            <a:xfrm rot="-5400000">
              <a:off x="3058500" y="2680142"/>
              <a:ext cx="2046300" cy="249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27"/>
            <p:cNvSpPr txBox="1"/>
            <p:nvPr/>
          </p:nvSpPr>
          <p:spPr>
            <a:xfrm>
              <a:off x="3411314" y="2806158"/>
              <a:ext cx="1888856" cy="17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Manage Resources</a:t>
              </a:r>
              <a:endParaRPr sz="1500" dirty="0"/>
            </a:p>
          </p:txBody>
        </p:sp>
        <p:sp>
          <p:nvSpPr>
            <p:cNvPr id="1399" name="Google Shape;1399;p127"/>
            <p:cNvSpPr/>
            <p:nvPr/>
          </p:nvSpPr>
          <p:spPr>
            <a:xfrm>
              <a:off x="5011390" y="2334282"/>
              <a:ext cx="851100" cy="7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774" y="60000"/>
                  </a:moveTo>
                  <a:lnTo>
                    <a:pt x="6774" y="60000"/>
                  </a:lnTo>
                  <a:cubicBezTo>
                    <a:pt x="6774" y="34233"/>
                    <a:pt x="25733" y="12274"/>
                    <a:pt x="51523" y="8170"/>
                  </a:cubicBezTo>
                  <a:cubicBezTo>
                    <a:pt x="77313" y="4066"/>
                    <a:pt x="102311" y="19031"/>
                    <a:pt x="110526" y="43491"/>
                  </a:cubicBezTo>
                  <a:lnTo>
                    <a:pt x="116761" y="43491"/>
                  </a:lnTo>
                  <a:lnTo>
                    <a:pt x="106451" y="60000"/>
                  </a:lnTo>
                  <a:lnTo>
                    <a:pt x="89664" y="43491"/>
                  </a:lnTo>
                  <a:lnTo>
                    <a:pt x="95625" y="43491"/>
                  </a:lnTo>
                  <a:lnTo>
                    <a:pt x="95625" y="43491"/>
                  </a:lnTo>
                  <a:cubicBezTo>
                    <a:pt x="87499" y="27826"/>
                    <a:pt x="69016" y="19528"/>
                    <a:pt x="51034" y="23470"/>
                  </a:cubicBezTo>
                  <a:cubicBezTo>
                    <a:pt x="33053" y="27412"/>
                    <a:pt x="20323" y="42554"/>
                    <a:pt x="20323" y="60000"/>
                  </a:cubicBezTo>
                  <a:close/>
                </a:path>
              </a:pathLst>
            </a:custGeom>
            <a:solidFill>
              <a:srgbClr val="F7D5C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27"/>
            <p:cNvSpPr/>
            <p:nvPr/>
          </p:nvSpPr>
          <p:spPr>
            <a:xfrm rot="10800000">
              <a:off x="5011449" y="2618989"/>
              <a:ext cx="851100" cy="7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774" y="60000"/>
                  </a:moveTo>
                  <a:lnTo>
                    <a:pt x="6774" y="60000"/>
                  </a:lnTo>
                  <a:cubicBezTo>
                    <a:pt x="6774" y="34233"/>
                    <a:pt x="25733" y="12274"/>
                    <a:pt x="51523" y="8170"/>
                  </a:cubicBezTo>
                  <a:cubicBezTo>
                    <a:pt x="77313" y="4066"/>
                    <a:pt x="102311" y="19031"/>
                    <a:pt x="110526" y="43491"/>
                  </a:cubicBezTo>
                  <a:lnTo>
                    <a:pt x="116761" y="43491"/>
                  </a:lnTo>
                  <a:lnTo>
                    <a:pt x="106451" y="60000"/>
                  </a:lnTo>
                  <a:lnTo>
                    <a:pt x="89664" y="43491"/>
                  </a:lnTo>
                  <a:lnTo>
                    <a:pt x="95625" y="43491"/>
                  </a:lnTo>
                  <a:lnTo>
                    <a:pt x="95625" y="43491"/>
                  </a:lnTo>
                  <a:cubicBezTo>
                    <a:pt x="87499" y="27826"/>
                    <a:pt x="69016" y="19528"/>
                    <a:pt x="51034" y="23470"/>
                  </a:cubicBezTo>
                  <a:cubicBezTo>
                    <a:pt x="33053" y="27412"/>
                    <a:pt x="20323" y="42554"/>
                    <a:pt x="20323" y="60000"/>
                  </a:cubicBezTo>
                  <a:close/>
                </a:path>
              </a:pathLst>
            </a:custGeom>
            <a:solidFill>
              <a:srgbClr val="F7D5C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A827218-51EF-41DD-BB23-116FAB4F30F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11"/>
          <p:cNvSpPr txBox="1">
            <a:spLocks noGrp="1"/>
          </p:cNvSpPr>
          <p:nvPr>
            <p:ph type="title"/>
          </p:nvPr>
        </p:nvSpPr>
        <p:spPr>
          <a:xfrm>
            <a:off x="1259457" y="381000"/>
            <a:ext cx="1076744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800"/>
            </a:pPr>
            <a:r>
              <a:rPr lang="en-US" sz="4800" b="1" dirty="0"/>
              <a:t>The OOVL Decision-Making </a:t>
            </a:r>
            <a:r>
              <a:rPr lang="en-US" sz="4800" b="1" dirty="0" smtClean="0"/>
              <a:t>Model</a:t>
            </a:r>
            <a:r>
              <a:rPr lang="en-US" sz="4800" baseline="20000" dirty="0" smtClean="0">
                <a:solidFill>
                  <a:srgbClr val="000000"/>
                </a:solidFill>
              </a:rPr>
              <a:t>™</a:t>
            </a:r>
            <a:endParaRPr sz="4800" dirty="0"/>
          </a:p>
        </p:txBody>
      </p:sp>
      <p:sp>
        <p:nvSpPr>
          <p:cNvPr id="1122" name="Google Shape;1122;p111"/>
          <p:cNvSpPr txBox="1">
            <a:spLocks noGrp="1"/>
          </p:cNvSpPr>
          <p:nvPr>
            <p:ph type="body" idx="1"/>
          </p:nvPr>
        </p:nvSpPr>
        <p:spPr>
          <a:xfrm>
            <a:off x="999005" y="1825625"/>
            <a:ext cx="947224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4450" indent="0">
              <a:spcBef>
                <a:spcPts val="0"/>
              </a:spcBef>
              <a:buSzPts val="3600"/>
              <a:buNone/>
            </a:pPr>
            <a:r>
              <a:rPr lang="en-US" sz="3600" b="1" dirty="0" smtClean="0">
                <a:latin typeface="Calibri" panose="020F0502020204030204" pitchFamily="34" charset="0"/>
                <a:ea typeface="Archivo Black"/>
                <a:cs typeface="Calibri" panose="020F0502020204030204" pitchFamily="34" charset="0"/>
                <a:sym typeface="Archivo Black"/>
              </a:rPr>
              <a:t>O</a:t>
            </a:r>
            <a:r>
              <a:rPr lang="en-US" sz="3600" dirty="0" smtClean="0">
                <a:latin typeface="Calibri" panose="020F0502020204030204" pitchFamily="34" charset="0"/>
                <a:ea typeface="Archivo Black"/>
                <a:cs typeface="Calibri" panose="020F0502020204030204" pitchFamily="34" charset="0"/>
                <a:sym typeface="Archivo Black"/>
              </a:rPr>
              <a:t> – O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utcomes</a:t>
            </a:r>
          </a:p>
          <a:p>
            <a:pPr marL="1314450" indent="0">
              <a:spcBef>
                <a:spcPts val="0"/>
              </a:spcBef>
              <a:buSzPts val="3600"/>
              <a:buNone/>
            </a:pPr>
            <a:r>
              <a:rPr lang="en-US" sz="3600" b="1" dirty="0" smtClean="0">
                <a:latin typeface="Calibri" panose="020F0502020204030204" pitchFamily="34" charset="0"/>
                <a:ea typeface="Archivo Black"/>
                <a:cs typeface="Calibri" panose="020F0502020204030204" pitchFamily="34" charset="0"/>
                <a:sym typeface="Archivo Black"/>
              </a:rPr>
              <a:t>O</a:t>
            </a:r>
            <a:r>
              <a:rPr lang="en-US" sz="3600" dirty="0" smtClean="0">
                <a:latin typeface="Calibri" panose="020F0502020204030204" pitchFamily="34" charset="0"/>
                <a:ea typeface="Archivo Black"/>
                <a:cs typeface="Calibri" panose="020F0502020204030204" pitchFamily="34" charset="0"/>
                <a:sym typeface="Archivo Black"/>
              </a:rPr>
              <a:t> – O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ptions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14450" indent="0">
              <a:spcBef>
                <a:spcPts val="0"/>
              </a:spcBef>
              <a:buSzPts val="3600"/>
              <a:buNone/>
            </a:pPr>
            <a:r>
              <a:rPr lang="en-US" sz="1000" b="1" dirty="0" smtClean="0">
                <a:latin typeface="Calibri" panose="020F0502020204030204" pitchFamily="34" charset="0"/>
                <a:ea typeface="Archivo Black"/>
                <a:cs typeface="Calibri" panose="020F0502020204030204" pitchFamily="34" charset="0"/>
                <a:sym typeface="Archivo Black"/>
              </a:rPr>
              <a:t> </a:t>
            </a:r>
            <a:r>
              <a:rPr lang="en-US" sz="3600" b="1" dirty="0" smtClean="0">
                <a:latin typeface="Calibri" panose="020F0502020204030204" pitchFamily="34" charset="0"/>
                <a:ea typeface="Archivo Black"/>
                <a:cs typeface="Calibri" panose="020F0502020204030204" pitchFamily="34" charset="0"/>
                <a:sym typeface="Archivo Black"/>
              </a:rPr>
              <a:t>V</a:t>
            </a:r>
            <a:r>
              <a:rPr lang="en-US" sz="3600" dirty="0" smtClean="0">
                <a:latin typeface="Calibri" panose="020F0502020204030204" pitchFamily="34" charset="0"/>
                <a:ea typeface="Archivo Black"/>
                <a:cs typeface="Calibri" panose="020F0502020204030204" pitchFamily="34" charset="0"/>
                <a:sym typeface="Archivo Black"/>
              </a:rPr>
              <a:t> -  V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alues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14450" indent="0">
              <a:spcBef>
                <a:spcPts val="0"/>
              </a:spcBef>
              <a:buSzPts val="3600"/>
              <a:buNone/>
            </a:pPr>
            <a:r>
              <a:rPr lang="en-US" sz="2000" b="1" dirty="0" smtClean="0">
                <a:latin typeface="Calibri" panose="020F0502020204030204" pitchFamily="34" charset="0"/>
                <a:ea typeface="Archivo Black"/>
                <a:cs typeface="Calibri" panose="020F0502020204030204" pitchFamily="34" charset="0"/>
                <a:sym typeface="Archivo Black"/>
              </a:rPr>
              <a:t> </a:t>
            </a:r>
            <a:r>
              <a:rPr lang="en-US" sz="3600" b="1" dirty="0" smtClean="0">
                <a:latin typeface="Calibri" panose="020F0502020204030204" pitchFamily="34" charset="0"/>
                <a:ea typeface="Archivo Black"/>
                <a:cs typeface="Calibri" panose="020F0502020204030204" pitchFamily="34" charset="0"/>
                <a:sym typeface="Archivo Black"/>
              </a:rPr>
              <a:t>L</a:t>
            </a:r>
            <a:r>
              <a:rPr lang="en-US" sz="3600" dirty="0" smtClean="0">
                <a:latin typeface="Calibri" panose="020F0502020204030204" pitchFamily="34" charset="0"/>
                <a:ea typeface="Archivo Black"/>
                <a:cs typeface="Calibri" panose="020F0502020204030204" pitchFamily="34" charset="0"/>
                <a:sym typeface="Archivo Black"/>
              </a:rPr>
              <a:t> -  L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ikelihoods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0375" lvl="0" indent="-2317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3325" lvl="1" indent="-571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§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Effect of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dementia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illness on the person and its effect on possible outcomes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7121EDE-C03A-46C9-94CC-0FEA2F967DD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©2002-2021 University of Minnesota and  Savvy Systems, LLC. 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3" name="Google Shape;1153;p113"/>
          <p:cNvCxnSpPr/>
          <p:nvPr/>
        </p:nvCxnSpPr>
        <p:spPr>
          <a:xfrm>
            <a:off x="1116623" y="4160446"/>
            <a:ext cx="7658099" cy="2931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4" name="Google Shape;1154;p113"/>
          <p:cNvCxnSpPr/>
          <p:nvPr/>
        </p:nvCxnSpPr>
        <p:spPr>
          <a:xfrm>
            <a:off x="1116623" y="4717293"/>
            <a:ext cx="7666892" cy="3516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5" name="Google Shape;1155;p113"/>
          <p:cNvCxnSpPr/>
          <p:nvPr/>
        </p:nvCxnSpPr>
        <p:spPr>
          <a:xfrm>
            <a:off x="1116623" y="5274140"/>
            <a:ext cx="7658099" cy="1758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6" name="Google Shape;1156;p113"/>
          <p:cNvCxnSpPr/>
          <p:nvPr/>
        </p:nvCxnSpPr>
        <p:spPr>
          <a:xfrm>
            <a:off x="1116623" y="5830987"/>
            <a:ext cx="7658099" cy="2930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7" name="Google Shape;1157;p113"/>
          <p:cNvCxnSpPr/>
          <p:nvPr/>
        </p:nvCxnSpPr>
        <p:spPr>
          <a:xfrm>
            <a:off x="1116623" y="4169238"/>
            <a:ext cx="0" cy="166174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8" name="Google Shape;1158;p113"/>
          <p:cNvCxnSpPr/>
          <p:nvPr/>
        </p:nvCxnSpPr>
        <p:spPr>
          <a:xfrm>
            <a:off x="8757138" y="4178031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9" name="Google Shape;1159;p113"/>
          <p:cNvCxnSpPr/>
          <p:nvPr/>
        </p:nvCxnSpPr>
        <p:spPr>
          <a:xfrm>
            <a:off x="8074269" y="4169239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0" name="Google Shape;1160;p113"/>
          <p:cNvCxnSpPr/>
          <p:nvPr/>
        </p:nvCxnSpPr>
        <p:spPr>
          <a:xfrm>
            <a:off x="7426569" y="4160447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1" name="Google Shape;1161;p113"/>
          <p:cNvCxnSpPr/>
          <p:nvPr/>
        </p:nvCxnSpPr>
        <p:spPr>
          <a:xfrm>
            <a:off x="6734907" y="4151655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2" name="Google Shape;1162;p113"/>
          <p:cNvCxnSpPr/>
          <p:nvPr/>
        </p:nvCxnSpPr>
        <p:spPr>
          <a:xfrm rot="10800000" flipH="1">
            <a:off x="6734907" y="1443623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3" name="Google Shape;1163;p113"/>
          <p:cNvCxnSpPr/>
          <p:nvPr/>
        </p:nvCxnSpPr>
        <p:spPr>
          <a:xfrm rot="10800000" flipH="1">
            <a:off x="7426569" y="1459744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4" name="Google Shape;1164;p113"/>
          <p:cNvCxnSpPr/>
          <p:nvPr/>
        </p:nvCxnSpPr>
        <p:spPr>
          <a:xfrm rot="10800000" flipH="1">
            <a:off x="8091854" y="1434830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5" name="Google Shape;1165;p113"/>
          <p:cNvCxnSpPr/>
          <p:nvPr/>
        </p:nvCxnSpPr>
        <p:spPr>
          <a:xfrm rot="10800000" flipH="1">
            <a:off x="8739553" y="1459744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6" name="Google Shape;1166;p113"/>
          <p:cNvCxnSpPr/>
          <p:nvPr/>
        </p:nvCxnSpPr>
        <p:spPr>
          <a:xfrm>
            <a:off x="8739553" y="1459744"/>
            <a:ext cx="202223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7" name="Google Shape;1167;p113"/>
          <p:cNvCxnSpPr/>
          <p:nvPr/>
        </p:nvCxnSpPr>
        <p:spPr>
          <a:xfrm>
            <a:off x="7151076" y="3651959"/>
            <a:ext cx="202223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8" name="Google Shape;1168;p113"/>
          <p:cNvSpPr txBox="1"/>
          <p:nvPr/>
        </p:nvSpPr>
        <p:spPr>
          <a:xfrm>
            <a:off x="1116625" y="3509825"/>
            <a:ext cx="187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OPTIONS</a:t>
            </a:r>
            <a:endParaRPr sz="22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69" name="Google Shape;1169;p113"/>
          <p:cNvSpPr txBox="1"/>
          <p:nvPr/>
        </p:nvSpPr>
        <p:spPr>
          <a:xfrm rot="-3116208">
            <a:off x="6545165" y="1957199"/>
            <a:ext cx="2258770" cy="4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OUTCOMES</a:t>
            </a:r>
            <a:endParaRPr sz="22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70" name="Google Shape;1170;p113"/>
          <p:cNvSpPr txBox="1"/>
          <p:nvPr/>
        </p:nvSpPr>
        <p:spPr>
          <a:xfrm>
            <a:off x="8897853" y="4812800"/>
            <a:ext cx="244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LIKELIHOODS</a:t>
            </a:r>
            <a:endParaRPr sz="2200" b="1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71" name="Google Shape;1171;p113"/>
          <p:cNvSpPr txBox="1"/>
          <p:nvPr/>
        </p:nvSpPr>
        <p:spPr>
          <a:xfrm>
            <a:off x="9208524" y="3753775"/>
            <a:ext cx="154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VALUES</a:t>
            </a:r>
            <a:endParaRPr sz="2200" b="1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84" name="Google Shape;1184;p113"/>
          <p:cNvSpPr txBox="1"/>
          <p:nvPr/>
        </p:nvSpPr>
        <p:spPr>
          <a:xfrm>
            <a:off x="2520365" y="-6673977"/>
            <a:ext cx="5752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113"/>
          <p:cNvSpPr txBox="1"/>
          <p:nvPr/>
        </p:nvSpPr>
        <p:spPr>
          <a:xfrm>
            <a:off x="297450" y="720850"/>
            <a:ext cx="49575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PRIMARY QUESTION:</a:t>
            </a:r>
            <a:endParaRPr sz="3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                       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113"/>
          <p:cNvSpPr/>
          <p:nvPr/>
        </p:nvSpPr>
        <p:spPr>
          <a:xfrm>
            <a:off x="545325" y="803450"/>
            <a:ext cx="413150" cy="523225"/>
          </a:xfrm>
          <a:prstGeom prst="flowChartDecision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04622DB-E953-48E7-AF60-23AA242E6A6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  <p:sp>
        <p:nvSpPr>
          <p:cNvPr id="47" name="Google Shape;1146;p112"/>
          <p:cNvSpPr txBox="1"/>
          <p:nvPr/>
        </p:nvSpPr>
        <p:spPr>
          <a:xfrm>
            <a:off x="0" y="1575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4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OOVL Decision-Making 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6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3" name="Google Shape;1153;p113"/>
          <p:cNvCxnSpPr/>
          <p:nvPr/>
        </p:nvCxnSpPr>
        <p:spPr>
          <a:xfrm>
            <a:off x="1116623" y="4160446"/>
            <a:ext cx="7658099" cy="2931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4" name="Google Shape;1154;p113"/>
          <p:cNvCxnSpPr/>
          <p:nvPr/>
        </p:nvCxnSpPr>
        <p:spPr>
          <a:xfrm>
            <a:off x="1116623" y="4717293"/>
            <a:ext cx="7666892" cy="3516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5" name="Google Shape;1155;p113"/>
          <p:cNvCxnSpPr/>
          <p:nvPr/>
        </p:nvCxnSpPr>
        <p:spPr>
          <a:xfrm>
            <a:off x="1116623" y="5274140"/>
            <a:ext cx="7658099" cy="1758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6" name="Google Shape;1156;p113"/>
          <p:cNvCxnSpPr/>
          <p:nvPr/>
        </p:nvCxnSpPr>
        <p:spPr>
          <a:xfrm>
            <a:off x="1116623" y="5830987"/>
            <a:ext cx="7658099" cy="2930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7" name="Google Shape;1157;p113"/>
          <p:cNvCxnSpPr/>
          <p:nvPr/>
        </p:nvCxnSpPr>
        <p:spPr>
          <a:xfrm>
            <a:off x="1116623" y="4169238"/>
            <a:ext cx="0" cy="166174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8" name="Google Shape;1158;p113"/>
          <p:cNvCxnSpPr/>
          <p:nvPr/>
        </p:nvCxnSpPr>
        <p:spPr>
          <a:xfrm>
            <a:off x="8757138" y="4178031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9" name="Google Shape;1159;p113"/>
          <p:cNvCxnSpPr/>
          <p:nvPr/>
        </p:nvCxnSpPr>
        <p:spPr>
          <a:xfrm>
            <a:off x="8074269" y="4169239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0" name="Google Shape;1160;p113"/>
          <p:cNvCxnSpPr/>
          <p:nvPr/>
        </p:nvCxnSpPr>
        <p:spPr>
          <a:xfrm>
            <a:off x="7426569" y="4160447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1" name="Google Shape;1161;p113"/>
          <p:cNvCxnSpPr/>
          <p:nvPr/>
        </p:nvCxnSpPr>
        <p:spPr>
          <a:xfrm>
            <a:off x="6734907" y="4151655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2" name="Google Shape;1162;p113"/>
          <p:cNvCxnSpPr/>
          <p:nvPr/>
        </p:nvCxnSpPr>
        <p:spPr>
          <a:xfrm rot="10800000" flipH="1">
            <a:off x="6734907" y="1443623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3" name="Google Shape;1163;p113"/>
          <p:cNvCxnSpPr/>
          <p:nvPr/>
        </p:nvCxnSpPr>
        <p:spPr>
          <a:xfrm rot="10800000" flipH="1">
            <a:off x="7426569" y="1459744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4" name="Google Shape;1164;p113"/>
          <p:cNvCxnSpPr/>
          <p:nvPr/>
        </p:nvCxnSpPr>
        <p:spPr>
          <a:xfrm rot="10800000" flipH="1">
            <a:off x="8091854" y="1434830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5" name="Google Shape;1165;p113"/>
          <p:cNvCxnSpPr/>
          <p:nvPr/>
        </p:nvCxnSpPr>
        <p:spPr>
          <a:xfrm rot="10800000" flipH="1">
            <a:off x="8739553" y="1459744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6" name="Google Shape;1166;p113"/>
          <p:cNvCxnSpPr/>
          <p:nvPr/>
        </p:nvCxnSpPr>
        <p:spPr>
          <a:xfrm>
            <a:off x="8739553" y="1459744"/>
            <a:ext cx="202223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7" name="Google Shape;1167;p113"/>
          <p:cNvCxnSpPr/>
          <p:nvPr/>
        </p:nvCxnSpPr>
        <p:spPr>
          <a:xfrm>
            <a:off x="7151076" y="3651959"/>
            <a:ext cx="202223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8" name="Google Shape;1168;p113"/>
          <p:cNvSpPr txBox="1"/>
          <p:nvPr/>
        </p:nvSpPr>
        <p:spPr>
          <a:xfrm>
            <a:off x="1116625" y="3509825"/>
            <a:ext cx="187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OPTIONS</a:t>
            </a:r>
            <a:endParaRPr sz="22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69" name="Google Shape;1169;p113"/>
          <p:cNvSpPr txBox="1"/>
          <p:nvPr/>
        </p:nvSpPr>
        <p:spPr>
          <a:xfrm rot="-3116208">
            <a:off x="6545165" y="1957199"/>
            <a:ext cx="2258770" cy="4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OUTCOMES</a:t>
            </a:r>
            <a:endParaRPr sz="22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70" name="Google Shape;1170;p113"/>
          <p:cNvSpPr txBox="1"/>
          <p:nvPr/>
        </p:nvSpPr>
        <p:spPr>
          <a:xfrm>
            <a:off x="8897853" y="4812800"/>
            <a:ext cx="244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LIKELIHOODS</a:t>
            </a:r>
            <a:endParaRPr sz="2200" b="1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71" name="Google Shape;1171;p113"/>
          <p:cNvSpPr txBox="1"/>
          <p:nvPr/>
        </p:nvSpPr>
        <p:spPr>
          <a:xfrm>
            <a:off x="9208524" y="3753775"/>
            <a:ext cx="154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VALUES</a:t>
            </a:r>
            <a:endParaRPr sz="2200" b="1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84" name="Google Shape;1184;p113"/>
          <p:cNvSpPr txBox="1"/>
          <p:nvPr/>
        </p:nvSpPr>
        <p:spPr>
          <a:xfrm>
            <a:off x="2520365" y="-6673977"/>
            <a:ext cx="5752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113"/>
          <p:cNvSpPr txBox="1"/>
          <p:nvPr/>
        </p:nvSpPr>
        <p:spPr>
          <a:xfrm>
            <a:off x="297450" y="720850"/>
            <a:ext cx="49575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PRIMARY QUESTION:</a:t>
            </a:r>
            <a:endParaRPr sz="3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What is Mrs. Murphy going to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         do about her husband when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         she is at work?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                      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113"/>
          <p:cNvSpPr/>
          <p:nvPr/>
        </p:nvSpPr>
        <p:spPr>
          <a:xfrm>
            <a:off x="545325" y="803450"/>
            <a:ext cx="413150" cy="523225"/>
          </a:xfrm>
          <a:prstGeom prst="flowChartDecision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04622DB-E953-48E7-AF60-23AA242E6A6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  <p:sp>
        <p:nvSpPr>
          <p:cNvPr id="47" name="Google Shape;1146;p112"/>
          <p:cNvSpPr txBox="1"/>
          <p:nvPr/>
        </p:nvSpPr>
        <p:spPr>
          <a:xfrm>
            <a:off x="0" y="1575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4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OOVL Decision-Making 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3" name="Google Shape;1153;p113"/>
          <p:cNvCxnSpPr/>
          <p:nvPr/>
        </p:nvCxnSpPr>
        <p:spPr>
          <a:xfrm>
            <a:off x="1116623" y="4160446"/>
            <a:ext cx="7658099" cy="2931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4" name="Google Shape;1154;p113"/>
          <p:cNvCxnSpPr/>
          <p:nvPr/>
        </p:nvCxnSpPr>
        <p:spPr>
          <a:xfrm>
            <a:off x="1116623" y="4717293"/>
            <a:ext cx="7666892" cy="3516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5" name="Google Shape;1155;p113"/>
          <p:cNvCxnSpPr/>
          <p:nvPr/>
        </p:nvCxnSpPr>
        <p:spPr>
          <a:xfrm>
            <a:off x="1116623" y="5274140"/>
            <a:ext cx="7658099" cy="1758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6" name="Google Shape;1156;p113"/>
          <p:cNvCxnSpPr/>
          <p:nvPr/>
        </p:nvCxnSpPr>
        <p:spPr>
          <a:xfrm>
            <a:off x="1116623" y="5830987"/>
            <a:ext cx="7658099" cy="2930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7" name="Google Shape;1157;p113"/>
          <p:cNvCxnSpPr/>
          <p:nvPr/>
        </p:nvCxnSpPr>
        <p:spPr>
          <a:xfrm>
            <a:off x="1116623" y="4169238"/>
            <a:ext cx="0" cy="166174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8" name="Google Shape;1158;p113"/>
          <p:cNvCxnSpPr/>
          <p:nvPr/>
        </p:nvCxnSpPr>
        <p:spPr>
          <a:xfrm>
            <a:off x="8757138" y="4178031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9" name="Google Shape;1159;p113"/>
          <p:cNvCxnSpPr/>
          <p:nvPr/>
        </p:nvCxnSpPr>
        <p:spPr>
          <a:xfrm>
            <a:off x="8074269" y="4169239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0" name="Google Shape;1160;p113"/>
          <p:cNvCxnSpPr/>
          <p:nvPr/>
        </p:nvCxnSpPr>
        <p:spPr>
          <a:xfrm>
            <a:off x="7426569" y="4160447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1" name="Google Shape;1161;p113"/>
          <p:cNvCxnSpPr/>
          <p:nvPr/>
        </p:nvCxnSpPr>
        <p:spPr>
          <a:xfrm>
            <a:off x="6734907" y="4151655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2" name="Google Shape;1162;p113"/>
          <p:cNvCxnSpPr/>
          <p:nvPr/>
        </p:nvCxnSpPr>
        <p:spPr>
          <a:xfrm rot="10800000" flipH="1">
            <a:off x="6734907" y="1443623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3" name="Google Shape;1163;p113"/>
          <p:cNvCxnSpPr/>
          <p:nvPr/>
        </p:nvCxnSpPr>
        <p:spPr>
          <a:xfrm rot="10800000" flipH="1">
            <a:off x="7426569" y="1459744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4" name="Google Shape;1164;p113"/>
          <p:cNvCxnSpPr/>
          <p:nvPr/>
        </p:nvCxnSpPr>
        <p:spPr>
          <a:xfrm rot="10800000" flipH="1">
            <a:off x="8091854" y="1434830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5" name="Google Shape;1165;p113"/>
          <p:cNvCxnSpPr/>
          <p:nvPr/>
        </p:nvCxnSpPr>
        <p:spPr>
          <a:xfrm rot="10800000" flipH="1">
            <a:off x="8739553" y="1459744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6" name="Google Shape;1166;p113"/>
          <p:cNvCxnSpPr/>
          <p:nvPr/>
        </p:nvCxnSpPr>
        <p:spPr>
          <a:xfrm>
            <a:off x="8739553" y="1459744"/>
            <a:ext cx="202223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7" name="Google Shape;1167;p113"/>
          <p:cNvCxnSpPr/>
          <p:nvPr/>
        </p:nvCxnSpPr>
        <p:spPr>
          <a:xfrm>
            <a:off x="7151076" y="3651959"/>
            <a:ext cx="202223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8" name="Google Shape;1168;p113"/>
          <p:cNvSpPr txBox="1"/>
          <p:nvPr/>
        </p:nvSpPr>
        <p:spPr>
          <a:xfrm>
            <a:off x="1116625" y="3509825"/>
            <a:ext cx="187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OPTIONS</a:t>
            </a:r>
            <a:endParaRPr sz="22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69" name="Google Shape;1169;p113"/>
          <p:cNvSpPr txBox="1"/>
          <p:nvPr/>
        </p:nvSpPr>
        <p:spPr>
          <a:xfrm rot="-3116208">
            <a:off x="6545165" y="1957199"/>
            <a:ext cx="2258770" cy="4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OUTCOMES</a:t>
            </a:r>
            <a:endParaRPr sz="22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70" name="Google Shape;1170;p113"/>
          <p:cNvSpPr txBox="1"/>
          <p:nvPr/>
        </p:nvSpPr>
        <p:spPr>
          <a:xfrm>
            <a:off x="8897853" y="4812800"/>
            <a:ext cx="244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LIKELIHOODS</a:t>
            </a:r>
            <a:endParaRPr sz="2200" b="1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71" name="Google Shape;1171;p113"/>
          <p:cNvSpPr txBox="1"/>
          <p:nvPr/>
        </p:nvSpPr>
        <p:spPr>
          <a:xfrm>
            <a:off x="9208524" y="3753775"/>
            <a:ext cx="154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VALUES</a:t>
            </a:r>
            <a:endParaRPr sz="2200" b="1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79" name="Google Shape;1179;p113"/>
          <p:cNvSpPr txBox="1"/>
          <p:nvPr/>
        </p:nvSpPr>
        <p:spPr>
          <a:xfrm>
            <a:off x="1258023" y="4286472"/>
            <a:ext cx="43947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 Mr. M. to stay at home, with calls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113"/>
          <p:cNvSpPr txBox="1"/>
          <p:nvPr/>
        </p:nvSpPr>
        <p:spPr>
          <a:xfrm>
            <a:off x="1258023" y="4770808"/>
            <a:ext cx="51934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daughter stay with Mr. M. part of the day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113"/>
          <p:cNvSpPr txBox="1"/>
          <p:nvPr/>
        </p:nvSpPr>
        <p:spPr>
          <a:xfrm>
            <a:off x="1256600" y="5312250"/>
            <a:ext cx="495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Mrs. M. quits her job and stays with Mr. M.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113"/>
          <p:cNvSpPr txBox="1"/>
          <p:nvPr/>
        </p:nvSpPr>
        <p:spPr>
          <a:xfrm>
            <a:off x="2520365" y="-6673977"/>
            <a:ext cx="5752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113"/>
          <p:cNvSpPr txBox="1"/>
          <p:nvPr/>
        </p:nvSpPr>
        <p:spPr>
          <a:xfrm>
            <a:off x="297450" y="720850"/>
            <a:ext cx="49575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PRIMARY QUESTION:</a:t>
            </a:r>
            <a:endParaRPr sz="3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What is Mrs. Murphy going to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         do about her husband when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         she is at work?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                      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113"/>
          <p:cNvSpPr/>
          <p:nvPr/>
        </p:nvSpPr>
        <p:spPr>
          <a:xfrm>
            <a:off x="545325" y="803450"/>
            <a:ext cx="413150" cy="523225"/>
          </a:xfrm>
          <a:prstGeom prst="flowChartDecision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04622DB-E953-48E7-AF60-23AA242E6A6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  <p:sp>
        <p:nvSpPr>
          <p:cNvPr id="43" name="Google Shape;1146;p112"/>
          <p:cNvSpPr txBox="1"/>
          <p:nvPr/>
        </p:nvSpPr>
        <p:spPr>
          <a:xfrm>
            <a:off x="0" y="1575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4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OOVL Decision-Making 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6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3" name="Google Shape;1153;p113"/>
          <p:cNvCxnSpPr/>
          <p:nvPr/>
        </p:nvCxnSpPr>
        <p:spPr>
          <a:xfrm>
            <a:off x="1116623" y="4160446"/>
            <a:ext cx="7658099" cy="2931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4" name="Google Shape;1154;p113"/>
          <p:cNvCxnSpPr/>
          <p:nvPr/>
        </p:nvCxnSpPr>
        <p:spPr>
          <a:xfrm>
            <a:off x="1116623" y="4717293"/>
            <a:ext cx="7666892" cy="3516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5" name="Google Shape;1155;p113"/>
          <p:cNvCxnSpPr/>
          <p:nvPr/>
        </p:nvCxnSpPr>
        <p:spPr>
          <a:xfrm>
            <a:off x="1116623" y="5274140"/>
            <a:ext cx="7658099" cy="1758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6" name="Google Shape;1156;p113"/>
          <p:cNvCxnSpPr/>
          <p:nvPr/>
        </p:nvCxnSpPr>
        <p:spPr>
          <a:xfrm>
            <a:off x="1116623" y="5830987"/>
            <a:ext cx="7658099" cy="2930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7" name="Google Shape;1157;p113"/>
          <p:cNvCxnSpPr/>
          <p:nvPr/>
        </p:nvCxnSpPr>
        <p:spPr>
          <a:xfrm>
            <a:off x="1116623" y="4169238"/>
            <a:ext cx="0" cy="166174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8" name="Google Shape;1158;p113"/>
          <p:cNvCxnSpPr/>
          <p:nvPr/>
        </p:nvCxnSpPr>
        <p:spPr>
          <a:xfrm>
            <a:off x="8757138" y="4178031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9" name="Google Shape;1159;p113"/>
          <p:cNvCxnSpPr/>
          <p:nvPr/>
        </p:nvCxnSpPr>
        <p:spPr>
          <a:xfrm>
            <a:off x="8074269" y="4169239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0" name="Google Shape;1160;p113"/>
          <p:cNvCxnSpPr/>
          <p:nvPr/>
        </p:nvCxnSpPr>
        <p:spPr>
          <a:xfrm>
            <a:off x="7426569" y="4160447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1" name="Google Shape;1161;p113"/>
          <p:cNvCxnSpPr/>
          <p:nvPr/>
        </p:nvCxnSpPr>
        <p:spPr>
          <a:xfrm>
            <a:off x="6734907" y="4151655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2" name="Google Shape;1162;p113"/>
          <p:cNvCxnSpPr/>
          <p:nvPr/>
        </p:nvCxnSpPr>
        <p:spPr>
          <a:xfrm rot="10800000" flipH="1">
            <a:off x="6734907" y="1443623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3" name="Google Shape;1163;p113"/>
          <p:cNvCxnSpPr/>
          <p:nvPr/>
        </p:nvCxnSpPr>
        <p:spPr>
          <a:xfrm rot="10800000" flipH="1">
            <a:off x="7426569" y="1459744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4" name="Google Shape;1164;p113"/>
          <p:cNvCxnSpPr/>
          <p:nvPr/>
        </p:nvCxnSpPr>
        <p:spPr>
          <a:xfrm rot="10800000" flipH="1">
            <a:off x="8091854" y="1434830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5" name="Google Shape;1165;p113"/>
          <p:cNvCxnSpPr/>
          <p:nvPr/>
        </p:nvCxnSpPr>
        <p:spPr>
          <a:xfrm rot="10800000" flipH="1">
            <a:off x="8739553" y="1459744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6" name="Google Shape;1166;p113"/>
          <p:cNvCxnSpPr/>
          <p:nvPr/>
        </p:nvCxnSpPr>
        <p:spPr>
          <a:xfrm>
            <a:off x="8739553" y="1459744"/>
            <a:ext cx="202223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7" name="Google Shape;1167;p113"/>
          <p:cNvCxnSpPr/>
          <p:nvPr/>
        </p:nvCxnSpPr>
        <p:spPr>
          <a:xfrm>
            <a:off x="7151076" y="3651959"/>
            <a:ext cx="202223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8" name="Google Shape;1168;p113"/>
          <p:cNvSpPr txBox="1"/>
          <p:nvPr/>
        </p:nvSpPr>
        <p:spPr>
          <a:xfrm>
            <a:off x="1116625" y="3509825"/>
            <a:ext cx="187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OPTIONS</a:t>
            </a:r>
            <a:endParaRPr sz="22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69" name="Google Shape;1169;p113"/>
          <p:cNvSpPr txBox="1"/>
          <p:nvPr/>
        </p:nvSpPr>
        <p:spPr>
          <a:xfrm rot="-3116208">
            <a:off x="6545165" y="1957199"/>
            <a:ext cx="2258770" cy="4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OUTCOMES</a:t>
            </a:r>
            <a:endParaRPr sz="22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70" name="Google Shape;1170;p113"/>
          <p:cNvSpPr txBox="1"/>
          <p:nvPr/>
        </p:nvSpPr>
        <p:spPr>
          <a:xfrm>
            <a:off x="8897853" y="4812800"/>
            <a:ext cx="244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LIKELIHOODS</a:t>
            </a:r>
            <a:endParaRPr sz="2200" b="1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71" name="Google Shape;1171;p113"/>
          <p:cNvSpPr txBox="1"/>
          <p:nvPr/>
        </p:nvSpPr>
        <p:spPr>
          <a:xfrm>
            <a:off x="9208524" y="3753775"/>
            <a:ext cx="154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VALUES</a:t>
            </a:r>
            <a:endParaRPr sz="2200" b="1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73" name="Google Shape;1173;p113"/>
          <p:cNvSpPr txBox="1"/>
          <p:nvPr/>
        </p:nvSpPr>
        <p:spPr>
          <a:xfrm rot="-3175771">
            <a:off x="6901846" y="2266082"/>
            <a:ext cx="28746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M’s safety at home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113"/>
          <p:cNvSpPr txBox="1"/>
          <p:nvPr/>
        </p:nvSpPr>
        <p:spPr>
          <a:xfrm rot="-3175771">
            <a:off x="7538133" y="2356693"/>
            <a:ext cx="26966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M’s self-esteem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113"/>
          <p:cNvSpPr txBox="1"/>
          <p:nvPr/>
        </p:nvSpPr>
        <p:spPr>
          <a:xfrm rot="-3175771">
            <a:off x="8322244" y="2468352"/>
            <a:ext cx="23155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Mrs. M’s wellbeing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7" name="Google Shape;1177;p113"/>
          <p:cNvSpPr txBox="1"/>
          <p:nvPr/>
        </p:nvSpPr>
        <p:spPr>
          <a:xfrm>
            <a:off x="7805849" y="3659983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p113"/>
          <p:cNvSpPr txBox="1"/>
          <p:nvPr/>
        </p:nvSpPr>
        <p:spPr>
          <a:xfrm>
            <a:off x="1258023" y="4286472"/>
            <a:ext cx="43947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 Mr. M. to stay at home, with calls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113"/>
          <p:cNvSpPr txBox="1"/>
          <p:nvPr/>
        </p:nvSpPr>
        <p:spPr>
          <a:xfrm>
            <a:off x="1258023" y="4770808"/>
            <a:ext cx="51934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daughter stay with Mr. M. part of the day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113"/>
          <p:cNvSpPr txBox="1"/>
          <p:nvPr/>
        </p:nvSpPr>
        <p:spPr>
          <a:xfrm>
            <a:off x="1256600" y="5312250"/>
            <a:ext cx="495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Mrs. M. quits her job and stays with Mr. M.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113"/>
          <p:cNvSpPr txBox="1"/>
          <p:nvPr/>
        </p:nvSpPr>
        <p:spPr>
          <a:xfrm>
            <a:off x="2520365" y="-6673977"/>
            <a:ext cx="5752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113"/>
          <p:cNvSpPr txBox="1"/>
          <p:nvPr/>
        </p:nvSpPr>
        <p:spPr>
          <a:xfrm>
            <a:off x="297450" y="720850"/>
            <a:ext cx="49575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PRIMARY QUESTION:</a:t>
            </a:r>
            <a:endParaRPr sz="3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What is Mrs. Murphy going to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         do about her husband when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         she is at work?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                      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113"/>
          <p:cNvSpPr/>
          <p:nvPr/>
        </p:nvSpPr>
        <p:spPr>
          <a:xfrm>
            <a:off x="545325" y="803450"/>
            <a:ext cx="413150" cy="523225"/>
          </a:xfrm>
          <a:prstGeom prst="flowChartDecision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04622DB-E953-48E7-AF60-23AA242E6A6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  <p:sp>
        <p:nvSpPr>
          <p:cNvPr id="52" name="Google Shape;1146;p112"/>
          <p:cNvSpPr txBox="1"/>
          <p:nvPr/>
        </p:nvSpPr>
        <p:spPr>
          <a:xfrm>
            <a:off x="0" y="1575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4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OOVL Decision-Making 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41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3" name="Google Shape;1153;p113"/>
          <p:cNvCxnSpPr/>
          <p:nvPr/>
        </p:nvCxnSpPr>
        <p:spPr>
          <a:xfrm>
            <a:off x="1116623" y="4160446"/>
            <a:ext cx="7658099" cy="2931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4" name="Google Shape;1154;p113"/>
          <p:cNvCxnSpPr/>
          <p:nvPr/>
        </p:nvCxnSpPr>
        <p:spPr>
          <a:xfrm>
            <a:off x="1116623" y="4717293"/>
            <a:ext cx="7666892" cy="3516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5" name="Google Shape;1155;p113"/>
          <p:cNvCxnSpPr/>
          <p:nvPr/>
        </p:nvCxnSpPr>
        <p:spPr>
          <a:xfrm>
            <a:off x="1116623" y="5274140"/>
            <a:ext cx="7658099" cy="1758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6" name="Google Shape;1156;p113"/>
          <p:cNvCxnSpPr/>
          <p:nvPr/>
        </p:nvCxnSpPr>
        <p:spPr>
          <a:xfrm>
            <a:off x="1116623" y="5830987"/>
            <a:ext cx="7658099" cy="2930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7" name="Google Shape;1157;p113"/>
          <p:cNvCxnSpPr/>
          <p:nvPr/>
        </p:nvCxnSpPr>
        <p:spPr>
          <a:xfrm>
            <a:off x="1116623" y="4169238"/>
            <a:ext cx="0" cy="166174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8" name="Google Shape;1158;p113"/>
          <p:cNvCxnSpPr/>
          <p:nvPr/>
        </p:nvCxnSpPr>
        <p:spPr>
          <a:xfrm>
            <a:off x="8757138" y="4178031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9" name="Google Shape;1159;p113"/>
          <p:cNvCxnSpPr/>
          <p:nvPr/>
        </p:nvCxnSpPr>
        <p:spPr>
          <a:xfrm>
            <a:off x="8074269" y="4169239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0" name="Google Shape;1160;p113"/>
          <p:cNvCxnSpPr/>
          <p:nvPr/>
        </p:nvCxnSpPr>
        <p:spPr>
          <a:xfrm>
            <a:off x="7426569" y="4160447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1" name="Google Shape;1161;p113"/>
          <p:cNvCxnSpPr/>
          <p:nvPr/>
        </p:nvCxnSpPr>
        <p:spPr>
          <a:xfrm>
            <a:off x="6734907" y="4151655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2" name="Google Shape;1162;p113"/>
          <p:cNvCxnSpPr/>
          <p:nvPr/>
        </p:nvCxnSpPr>
        <p:spPr>
          <a:xfrm rot="10800000" flipH="1">
            <a:off x="6734907" y="1443623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3" name="Google Shape;1163;p113"/>
          <p:cNvCxnSpPr/>
          <p:nvPr/>
        </p:nvCxnSpPr>
        <p:spPr>
          <a:xfrm rot="10800000" flipH="1">
            <a:off x="7426569" y="1459744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4" name="Google Shape;1164;p113"/>
          <p:cNvCxnSpPr/>
          <p:nvPr/>
        </p:nvCxnSpPr>
        <p:spPr>
          <a:xfrm rot="10800000" flipH="1">
            <a:off x="8091854" y="1434830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5" name="Google Shape;1165;p113"/>
          <p:cNvCxnSpPr/>
          <p:nvPr/>
        </p:nvCxnSpPr>
        <p:spPr>
          <a:xfrm rot="10800000" flipH="1">
            <a:off x="8739553" y="1459744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6" name="Google Shape;1166;p113"/>
          <p:cNvCxnSpPr/>
          <p:nvPr/>
        </p:nvCxnSpPr>
        <p:spPr>
          <a:xfrm>
            <a:off x="8739553" y="1459744"/>
            <a:ext cx="202223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7" name="Google Shape;1167;p113"/>
          <p:cNvCxnSpPr/>
          <p:nvPr/>
        </p:nvCxnSpPr>
        <p:spPr>
          <a:xfrm>
            <a:off x="7151076" y="3651959"/>
            <a:ext cx="202223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8" name="Google Shape;1168;p113"/>
          <p:cNvSpPr txBox="1"/>
          <p:nvPr/>
        </p:nvSpPr>
        <p:spPr>
          <a:xfrm>
            <a:off x="1116625" y="3509825"/>
            <a:ext cx="187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OPTIONS</a:t>
            </a:r>
            <a:endParaRPr sz="22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69" name="Google Shape;1169;p113"/>
          <p:cNvSpPr txBox="1"/>
          <p:nvPr/>
        </p:nvSpPr>
        <p:spPr>
          <a:xfrm rot="-3116208">
            <a:off x="6545165" y="1957199"/>
            <a:ext cx="2258770" cy="4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OUTCOMES</a:t>
            </a:r>
            <a:endParaRPr sz="22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70" name="Google Shape;1170;p113"/>
          <p:cNvSpPr txBox="1"/>
          <p:nvPr/>
        </p:nvSpPr>
        <p:spPr>
          <a:xfrm>
            <a:off x="8897853" y="4812800"/>
            <a:ext cx="244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LIKELIHOODS</a:t>
            </a:r>
            <a:endParaRPr sz="2200" b="1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71" name="Google Shape;1171;p113"/>
          <p:cNvSpPr txBox="1"/>
          <p:nvPr/>
        </p:nvSpPr>
        <p:spPr>
          <a:xfrm>
            <a:off x="9208524" y="3753775"/>
            <a:ext cx="154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VALUES</a:t>
            </a:r>
            <a:endParaRPr sz="2200" b="1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73" name="Google Shape;1173;p113"/>
          <p:cNvSpPr txBox="1"/>
          <p:nvPr/>
        </p:nvSpPr>
        <p:spPr>
          <a:xfrm rot="-3175771">
            <a:off x="6901846" y="2266082"/>
            <a:ext cx="28746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M’s safety at home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113"/>
          <p:cNvSpPr txBox="1"/>
          <p:nvPr/>
        </p:nvSpPr>
        <p:spPr>
          <a:xfrm rot="-3175771">
            <a:off x="7538133" y="2356693"/>
            <a:ext cx="26966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M’s self-esteem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113"/>
          <p:cNvSpPr txBox="1"/>
          <p:nvPr/>
        </p:nvSpPr>
        <p:spPr>
          <a:xfrm rot="-3175771">
            <a:off x="8322244" y="2468352"/>
            <a:ext cx="23155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Mrs. M’s wellbeing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6" name="Google Shape;1176;p113"/>
          <p:cNvSpPr txBox="1"/>
          <p:nvPr/>
        </p:nvSpPr>
        <p:spPr>
          <a:xfrm>
            <a:off x="6963025" y="3659983"/>
            <a:ext cx="6538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+++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7" name="Google Shape;1177;p113"/>
          <p:cNvSpPr txBox="1"/>
          <p:nvPr/>
        </p:nvSpPr>
        <p:spPr>
          <a:xfrm>
            <a:off x="7805849" y="3659983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8" name="Google Shape;1178;p113"/>
          <p:cNvSpPr txBox="1"/>
          <p:nvPr/>
        </p:nvSpPr>
        <p:spPr>
          <a:xfrm>
            <a:off x="8331508" y="3667694"/>
            <a:ext cx="4962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++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p113"/>
          <p:cNvSpPr txBox="1"/>
          <p:nvPr/>
        </p:nvSpPr>
        <p:spPr>
          <a:xfrm>
            <a:off x="1258023" y="4286472"/>
            <a:ext cx="43947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 Mr. M. to stay at home, with calls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113"/>
          <p:cNvSpPr txBox="1"/>
          <p:nvPr/>
        </p:nvSpPr>
        <p:spPr>
          <a:xfrm>
            <a:off x="1258023" y="4770808"/>
            <a:ext cx="51934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daughter stay with Mr. M. part of the day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113"/>
          <p:cNvSpPr txBox="1"/>
          <p:nvPr/>
        </p:nvSpPr>
        <p:spPr>
          <a:xfrm>
            <a:off x="1256600" y="5312250"/>
            <a:ext cx="495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Mrs. M. quits her job and stays with Mr. M.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113"/>
          <p:cNvSpPr txBox="1"/>
          <p:nvPr/>
        </p:nvSpPr>
        <p:spPr>
          <a:xfrm>
            <a:off x="2520365" y="-6673977"/>
            <a:ext cx="5752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113"/>
          <p:cNvSpPr txBox="1"/>
          <p:nvPr/>
        </p:nvSpPr>
        <p:spPr>
          <a:xfrm>
            <a:off x="297450" y="720850"/>
            <a:ext cx="49575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PRIMARY QUESTION:</a:t>
            </a:r>
            <a:endParaRPr sz="3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What is Mrs. Murphy going to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         do about her husband when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         she is at work?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                      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113"/>
          <p:cNvSpPr/>
          <p:nvPr/>
        </p:nvSpPr>
        <p:spPr>
          <a:xfrm>
            <a:off x="545325" y="803450"/>
            <a:ext cx="413150" cy="523225"/>
          </a:xfrm>
          <a:prstGeom prst="flowChartDecision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04622DB-E953-48E7-AF60-23AA242E6A6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  <p:sp>
        <p:nvSpPr>
          <p:cNvPr id="34" name="Google Shape;1146;p112"/>
          <p:cNvSpPr txBox="1"/>
          <p:nvPr/>
        </p:nvSpPr>
        <p:spPr>
          <a:xfrm>
            <a:off x="0" y="1575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4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OOVL Decision-Making 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646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3" name="Google Shape;1153;p113"/>
          <p:cNvCxnSpPr/>
          <p:nvPr/>
        </p:nvCxnSpPr>
        <p:spPr>
          <a:xfrm>
            <a:off x="1116623" y="4160446"/>
            <a:ext cx="7658099" cy="2931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4" name="Google Shape;1154;p113"/>
          <p:cNvCxnSpPr/>
          <p:nvPr/>
        </p:nvCxnSpPr>
        <p:spPr>
          <a:xfrm>
            <a:off x="1116623" y="4717293"/>
            <a:ext cx="7666892" cy="3516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5" name="Google Shape;1155;p113"/>
          <p:cNvCxnSpPr/>
          <p:nvPr/>
        </p:nvCxnSpPr>
        <p:spPr>
          <a:xfrm>
            <a:off x="1116623" y="5274140"/>
            <a:ext cx="7658099" cy="1758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6" name="Google Shape;1156;p113"/>
          <p:cNvCxnSpPr/>
          <p:nvPr/>
        </p:nvCxnSpPr>
        <p:spPr>
          <a:xfrm>
            <a:off x="1116623" y="5830987"/>
            <a:ext cx="7658099" cy="2930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7" name="Google Shape;1157;p113"/>
          <p:cNvCxnSpPr/>
          <p:nvPr/>
        </p:nvCxnSpPr>
        <p:spPr>
          <a:xfrm>
            <a:off x="1116623" y="4169238"/>
            <a:ext cx="0" cy="166174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8" name="Google Shape;1158;p113"/>
          <p:cNvCxnSpPr/>
          <p:nvPr/>
        </p:nvCxnSpPr>
        <p:spPr>
          <a:xfrm>
            <a:off x="8757138" y="4178031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9" name="Google Shape;1159;p113"/>
          <p:cNvCxnSpPr/>
          <p:nvPr/>
        </p:nvCxnSpPr>
        <p:spPr>
          <a:xfrm>
            <a:off x="8074269" y="4169239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0" name="Google Shape;1160;p113"/>
          <p:cNvCxnSpPr/>
          <p:nvPr/>
        </p:nvCxnSpPr>
        <p:spPr>
          <a:xfrm>
            <a:off x="7426569" y="4160447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1" name="Google Shape;1161;p113"/>
          <p:cNvCxnSpPr/>
          <p:nvPr/>
        </p:nvCxnSpPr>
        <p:spPr>
          <a:xfrm>
            <a:off x="6734907" y="4151655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2" name="Google Shape;1162;p113"/>
          <p:cNvCxnSpPr/>
          <p:nvPr/>
        </p:nvCxnSpPr>
        <p:spPr>
          <a:xfrm rot="10800000" flipH="1">
            <a:off x="6734907" y="1443623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3" name="Google Shape;1163;p113"/>
          <p:cNvCxnSpPr/>
          <p:nvPr/>
        </p:nvCxnSpPr>
        <p:spPr>
          <a:xfrm rot="10800000" flipH="1">
            <a:off x="7426569" y="1459744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4" name="Google Shape;1164;p113"/>
          <p:cNvCxnSpPr/>
          <p:nvPr/>
        </p:nvCxnSpPr>
        <p:spPr>
          <a:xfrm rot="10800000" flipH="1">
            <a:off x="8091854" y="1434830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5" name="Google Shape;1165;p113"/>
          <p:cNvCxnSpPr/>
          <p:nvPr/>
        </p:nvCxnSpPr>
        <p:spPr>
          <a:xfrm rot="10800000" flipH="1">
            <a:off x="8739553" y="1459744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6" name="Google Shape;1166;p113"/>
          <p:cNvCxnSpPr/>
          <p:nvPr/>
        </p:nvCxnSpPr>
        <p:spPr>
          <a:xfrm>
            <a:off x="8739553" y="1459744"/>
            <a:ext cx="202223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7" name="Google Shape;1167;p113"/>
          <p:cNvCxnSpPr/>
          <p:nvPr/>
        </p:nvCxnSpPr>
        <p:spPr>
          <a:xfrm>
            <a:off x="7151076" y="3651959"/>
            <a:ext cx="202223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8" name="Google Shape;1168;p113"/>
          <p:cNvSpPr txBox="1"/>
          <p:nvPr/>
        </p:nvSpPr>
        <p:spPr>
          <a:xfrm>
            <a:off x="1116625" y="3509825"/>
            <a:ext cx="187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OPTIONS</a:t>
            </a:r>
            <a:endParaRPr sz="22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69" name="Google Shape;1169;p113"/>
          <p:cNvSpPr txBox="1"/>
          <p:nvPr/>
        </p:nvSpPr>
        <p:spPr>
          <a:xfrm rot="-3116208">
            <a:off x="6545165" y="1957199"/>
            <a:ext cx="2258770" cy="4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OUTCOMES</a:t>
            </a:r>
            <a:endParaRPr sz="22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70" name="Google Shape;1170;p113"/>
          <p:cNvSpPr txBox="1"/>
          <p:nvPr/>
        </p:nvSpPr>
        <p:spPr>
          <a:xfrm>
            <a:off x="8897853" y="4812800"/>
            <a:ext cx="244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LIKELIHOODS</a:t>
            </a:r>
            <a:endParaRPr sz="2200" b="1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71" name="Google Shape;1171;p113"/>
          <p:cNvSpPr txBox="1"/>
          <p:nvPr/>
        </p:nvSpPr>
        <p:spPr>
          <a:xfrm>
            <a:off x="9208524" y="3753775"/>
            <a:ext cx="154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VALUES</a:t>
            </a:r>
            <a:endParaRPr sz="2200" b="1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73" name="Google Shape;1173;p113"/>
          <p:cNvSpPr txBox="1"/>
          <p:nvPr/>
        </p:nvSpPr>
        <p:spPr>
          <a:xfrm rot="-3175771">
            <a:off x="6901846" y="2266082"/>
            <a:ext cx="28746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M’s safety at home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113"/>
          <p:cNvSpPr txBox="1"/>
          <p:nvPr/>
        </p:nvSpPr>
        <p:spPr>
          <a:xfrm rot="-3175771">
            <a:off x="7538133" y="2356693"/>
            <a:ext cx="26966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M’s self-esteem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113"/>
          <p:cNvSpPr txBox="1"/>
          <p:nvPr/>
        </p:nvSpPr>
        <p:spPr>
          <a:xfrm rot="-3175771">
            <a:off x="8322244" y="2468352"/>
            <a:ext cx="23155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Mrs. M’s wellbeing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6" name="Google Shape;1176;p113"/>
          <p:cNvSpPr txBox="1"/>
          <p:nvPr/>
        </p:nvSpPr>
        <p:spPr>
          <a:xfrm>
            <a:off x="6963025" y="3659983"/>
            <a:ext cx="6538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+++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7" name="Google Shape;1177;p113"/>
          <p:cNvSpPr txBox="1"/>
          <p:nvPr/>
        </p:nvSpPr>
        <p:spPr>
          <a:xfrm>
            <a:off x="7805849" y="3659983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8" name="Google Shape;1178;p113"/>
          <p:cNvSpPr txBox="1"/>
          <p:nvPr/>
        </p:nvSpPr>
        <p:spPr>
          <a:xfrm>
            <a:off x="8331508" y="3667694"/>
            <a:ext cx="4962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++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p113"/>
          <p:cNvSpPr txBox="1"/>
          <p:nvPr/>
        </p:nvSpPr>
        <p:spPr>
          <a:xfrm>
            <a:off x="1258023" y="4286472"/>
            <a:ext cx="43947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 Mr. M. to stay at home, with calls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113"/>
          <p:cNvSpPr txBox="1"/>
          <p:nvPr/>
        </p:nvSpPr>
        <p:spPr>
          <a:xfrm>
            <a:off x="1258023" y="4770808"/>
            <a:ext cx="51934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daughter stay with Mr. M. part of the day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113"/>
          <p:cNvSpPr txBox="1"/>
          <p:nvPr/>
        </p:nvSpPr>
        <p:spPr>
          <a:xfrm>
            <a:off x="1256600" y="5312250"/>
            <a:ext cx="495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Mrs. M. quits her job and stays with Mr. M.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113"/>
          <p:cNvSpPr txBox="1"/>
          <p:nvPr/>
        </p:nvSpPr>
        <p:spPr>
          <a:xfrm>
            <a:off x="8118225" y="4254225"/>
            <a:ext cx="5754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3" name="Google Shape;1183;p113"/>
          <p:cNvSpPr txBox="1"/>
          <p:nvPr/>
        </p:nvSpPr>
        <p:spPr>
          <a:xfrm>
            <a:off x="6796450" y="4249300"/>
            <a:ext cx="57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113"/>
          <p:cNvSpPr txBox="1"/>
          <p:nvPr/>
        </p:nvSpPr>
        <p:spPr>
          <a:xfrm>
            <a:off x="2520365" y="-6673977"/>
            <a:ext cx="5752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5" name="Google Shape;1185;p113"/>
          <p:cNvSpPr txBox="1"/>
          <p:nvPr/>
        </p:nvSpPr>
        <p:spPr>
          <a:xfrm>
            <a:off x="7431100" y="4234400"/>
            <a:ext cx="660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6" name="Google Shape;1186;p113"/>
          <p:cNvSpPr txBox="1"/>
          <p:nvPr/>
        </p:nvSpPr>
        <p:spPr>
          <a:xfrm>
            <a:off x="8123056" y="5371559"/>
            <a:ext cx="5752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7" name="Google Shape;1187;p113"/>
          <p:cNvSpPr txBox="1"/>
          <p:nvPr/>
        </p:nvSpPr>
        <p:spPr>
          <a:xfrm>
            <a:off x="7431096" y="4811780"/>
            <a:ext cx="6607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113"/>
          <p:cNvSpPr txBox="1"/>
          <p:nvPr/>
        </p:nvSpPr>
        <p:spPr>
          <a:xfrm>
            <a:off x="7426569" y="5371174"/>
            <a:ext cx="6607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113"/>
          <p:cNvSpPr txBox="1"/>
          <p:nvPr/>
        </p:nvSpPr>
        <p:spPr>
          <a:xfrm>
            <a:off x="6896641" y="4791266"/>
            <a:ext cx="3850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0" name="Google Shape;1190;p113"/>
          <p:cNvSpPr txBox="1"/>
          <p:nvPr/>
        </p:nvSpPr>
        <p:spPr>
          <a:xfrm>
            <a:off x="6899150" y="5354450"/>
            <a:ext cx="384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1" name="Google Shape;1191;p113"/>
          <p:cNvSpPr txBox="1"/>
          <p:nvPr/>
        </p:nvSpPr>
        <p:spPr>
          <a:xfrm>
            <a:off x="8140126" y="4796750"/>
            <a:ext cx="57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113"/>
          <p:cNvSpPr txBox="1"/>
          <p:nvPr/>
        </p:nvSpPr>
        <p:spPr>
          <a:xfrm>
            <a:off x="297450" y="720850"/>
            <a:ext cx="49575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PRIMARY QUESTION:</a:t>
            </a:r>
            <a:endParaRPr sz="3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What is Mrs. Murphy going to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         do about her husband when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         she is at work?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                      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113"/>
          <p:cNvSpPr/>
          <p:nvPr/>
        </p:nvSpPr>
        <p:spPr>
          <a:xfrm>
            <a:off x="545325" y="803450"/>
            <a:ext cx="413150" cy="523225"/>
          </a:xfrm>
          <a:prstGeom prst="flowChartDecision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04622DB-E953-48E7-AF60-23AA242E6A6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  <p:sp>
        <p:nvSpPr>
          <p:cNvPr id="43" name="Google Shape;1146;p112"/>
          <p:cNvSpPr txBox="1"/>
          <p:nvPr/>
        </p:nvSpPr>
        <p:spPr>
          <a:xfrm>
            <a:off x="0" y="1575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4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OOVL Decision-Making 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56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3E5E3A3-3E1A-D44E-B8E4-969101C55010}"/>
              </a:ext>
            </a:extLst>
          </p:cNvPr>
          <p:cNvSpPr txBox="1"/>
          <p:nvPr/>
        </p:nvSpPr>
        <p:spPr>
          <a:xfrm>
            <a:off x="217713" y="421490"/>
            <a:ext cx="1196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Stress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CFE536-31FC-1846-A99F-5D14A0CE9B8D}"/>
              </a:ext>
            </a:extLst>
          </p:cNvPr>
          <p:cNvSpPr txBox="1"/>
          <p:nvPr/>
        </p:nvSpPr>
        <p:spPr>
          <a:xfrm>
            <a:off x="10080169" y="421490"/>
            <a:ext cx="1749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Outcome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2DABCA-A4E4-9946-8DB4-CD05E654C779}"/>
              </a:ext>
            </a:extLst>
          </p:cNvPr>
          <p:cNvSpPr txBox="1"/>
          <p:nvPr/>
        </p:nvSpPr>
        <p:spPr>
          <a:xfrm>
            <a:off x="7764164" y="421490"/>
            <a:ext cx="1358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Coping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D5A8588-B762-F54A-A927-81CC836015CE}"/>
              </a:ext>
            </a:extLst>
          </p:cNvPr>
          <p:cNvSpPr txBox="1"/>
          <p:nvPr/>
        </p:nvSpPr>
        <p:spPr>
          <a:xfrm>
            <a:off x="3317426" y="226068"/>
            <a:ext cx="1883849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Stress</a:t>
            </a:r>
          </a:p>
          <a:p>
            <a:pPr algn="ctr"/>
            <a:r>
              <a:rPr lang="en-US" sz="2800" b="1" dirty="0"/>
              <a:t>Mediators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F01D2D09-A705-5C4D-A67C-17B28E118D4E}"/>
              </a:ext>
            </a:extLst>
          </p:cNvPr>
          <p:cNvCxnSpPr/>
          <p:nvPr/>
        </p:nvCxnSpPr>
        <p:spPr>
          <a:xfrm>
            <a:off x="1490266" y="713878"/>
            <a:ext cx="635009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875153F5-1EF6-CA45-B6FF-6ADC9CA21008}"/>
              </a:ext>
            </a:extLst>
          </p:cNvPr>
          <p:cNvCxnSpPr>
            <a:cxnSpLocks/>
          </p:cNvCxnSpPr>
          <p:nvPr/>
        </p:nvCxnSpPr>
        <p:spPr>
          <a:xfrm>
            <a:off x="9241971" y="713878"/>
            <a:ext cx="86868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C1C4A7C-5F1C-C04D-B732-1A2FDCC3B5A8}"/>
              </a:ext>
            </a:extLst>
          </p:cNvPr>
          <p:cNvSpPr txBox="1"/>
          <p:nvPr/>
        </p:nvSpPr>
        <p:spPr>
          <a:xfrm>
            <a:off x="331484" y="2070799"/>
            <a:ext cx="1415773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Stresses</a:t>
            </a:r>
          </a:p>
          <a:p>
            <a:pPr algn="ctr"/>
            <a:r>
              <a:rPr lang="en-US" b="1" dirty="0"/>
              <a:t>Associated</a:t>
            </a:r>
          </a:p>
          <a:p>
            <a:pPr algn="ctr"/>
            <a:r>
              <a:rPr lang="en-US" b="1" dirty="0"/>
              <a:t>With</a:t>
            </a:r>
          </a:p>
          <a:p>
            <a:pPr algn="ctr"/>
            <a:r>
              <a:rPr lang="en-US" b="1" dirty="0"/>
              <a:t>Dementia</a:t>
            </a:r>
          </a:p>
          <a:p>
            <a:pPr algn="ctr"/>
            <a:r>
              <a:rPr lang="en-US" b="1" dirty="0"/>
              <a:t>Caregiving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9FC3F8B-E41C-3840-982A-653E227402B4}"/>
              </a:ext>
            </a:extLst>
          </p:cNvPr>
          <p:cNvGrpSpPr/>
          <p:nvPr/>
        </p:nvGrpSpPr>
        <p:grpSpPr>
          <a:xfrm>
            <a:off x="1130301" y="4002258"/>
            <a:ext cx="6419240" cy="2631290"/>
            <a:chOff x="2046513" y="2764972"/>
            <a:chExt cx="5717651" cy="2631290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2BF82880-BB9B-084D-B108-BE39332CEF73}"/>
                </a:ext>
              </a:extLst>
            </p:cNvPr>
            <p:cNvSpPr txBox="1"/>
            <p:nvPr/>
          </p:nvSpPr>
          <p:spPr>
            <a:xfrm>
              <a:off x="3414916" y="3000418"/>
              <a:ext cx="3000039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Enhancement of Caregiver Mastery through Savvy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A9FAE3E0-CD0C-9D41-952C-035BF31E053A}"/>
                </a:ext>
              </a:extLst>
            </p:cNvPr>
            <p:cNvSpPr txBox="1"/>
            <p:nvPr/>
          </p:nvSpPr>
          <p:spPr>
            <a:xfrm>
              <a:off x="2179206" y="3894222"/>
              <a:ext cx="2591880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Increased Understanding of Stress Situation</a:t>
              </a:r>
            </a:p>
            <a:p>
              <a:pPr algn="ctr"/>
              <a:r>
                <a:rPr lang="en-US" sz="2000" dirty="0"/>
                <a:t>(Instruction)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AF92444E-DE3E-CA4B-BFAD-890F521F071F}"/>
                </a:ext>
              </a:extLst>
            </p:cNvPr>
            <p:cNvSpPr txBox="1"/>
            <p:nvPr/>
          </p:nvSpPr>
          <p:spPr>
            <a:xfrm>
              <a:off x="5110446" y="3894247"/>
              <a:ext cx="2478926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Increased Confidence: Able to Manage the Stress Situation</a:t>
              </a:r>
            </a:p>
            <a:p>
              <a:pPr algn="ctr"/>
              <a:r>
                <a:rPr lang="en-US" sz="2000" dirty="0"/>
                <a:t>(Practice &amp; Coaching)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0DC66B28-99AC-1343-B3DC-90703D054312}"/>
                </a:ext>
              </a:extLst>
            </p:cNvPr>
            <p:cNvSpPr/>
            <p:nvPr/>
          </p:nvSpPr>
          <p:spPr>
            <a:xfrm>
              <a:off x="2046513" y="2764972"/>
              <a:ext cx="5717651" cy="26312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86F6CD8-377D-F940-9F09-B8C30B4B47EA}"/>
              </a:ext>
            </a:extLst>
          </p:cNvPr>
          <p:cNvSpPr txBox="1"/>
          <p:nvPr/>
        </p:nvSpPr>
        <p:spPr>
          <a:xfrm>
            <a:off x="7667970" y="2110358"/>
            <a:ext cx="213391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Emotion-Focused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21ED044-005D-4F41-981F-7B6100AFDF76}"/>
              </a:ext>
            </a:extLst>
          </p:cNvPr>
          <p:cNvSpPr txBox="1"/>
          <p:nvPr/>
        </p:nvSpPr>
        <p:spPr>
          <a:xfrm>
            <a:off x="7662359" y="3088635"/>
            <a:ext cx="213391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Solution-Focused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A8E8554-0A62-8A4A-9677-F2F9E60C9E22}"/>
              </a:ext>
            </a:extLst>
          </p:cNvPr>
          <p:cNvSpPr txBox="1"/>
          <p:nvPr/>
        </p:nvSpPr>
        <p:spPr>
          <a:xfrm>
            <a:off x="7769247" y="1441709"/>
            <a:ext cx="192014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Ways of Coping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122BA14-F251-E84A-83FC-1FAE22629ABF}"/>
              </a:ext>
            </a:extLst>
          </p:cNvPr>
          <p:cNvSpPr txBox="1"/>
          <p:nvPr/>
        </p:nvSpPr>
        <p:spPr>
          <a:xfrm>
            <a:off x="10603298" y="2003563"/>
            <a:ext cx="131318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Negative </a:t>
            </a:r>
          </a:p>
          <a:p>
            <a:pPr algn="ctr"/>
            <a:r>
              <a:rPr lang="en-US" b="1" dirty="0"/>
              <a:t>Outcomes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9F40120-1158-5643-8265-9224DED220BD}"/>
              </a:ext>
            </a:extLst>
          </p:cNvPr>
          <p:cNvSpPr txBox="1"/>
          <p:nvPr/>
        </p:nvSpPr>
        <p:spPr>
          <a:xfrm>
            <a:off x="10603298" y="2934747"/>
            <a:ext cx="131318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Positive</a:t>
            </a:r>
          </a:p>
          <a:p>
            <a:pPr algn="ctr"/>
            <a:r>
              <a:rPr lang="en-US" b="1" dirty="0"/>
              <a:t>Outcomes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156B83BA-19FB-F44C-8728-9F4618DE753F}"/>
              </a:ext>
            </a:extLst>
          </p:cNvPr>
          <p:cNvCxnSpPr>
            <a:cxnSpLocks/>
          </p:cNvCxnSpPr>
          <p:nvPr/>
        </p:nvCxnSpPr>
        <p:spPr>
          <a:xfrm>
            <a:off x="1762953" y="2310413"/>
            <a:ext cx="57607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000390D2-033B-BE4F-8438-0989B671924B}"/>
              </a:ext>
            </a:extLst>
          </p:cNvPr>
          <p:cNvSpPr/>
          <p:nvPr/>
        </p:nvSpPr>
        <p:spPr>
          <a:xfrm>
            <a:off x="7598178" y="1311065"/>
            <a:ext cx="2255209" cy="2390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33B617B2-B983-8F47-8957-DAE768625A9B}"/>
              </a:ext>
            </a:extLst>
          </p:cNvPr>
          <p:cNvCxnSpPr>
            <a:cxnSpLocks/>
          </p:cNvCxnSpPr>
          <p:nvPr/>
        </p:nvCxnSpPr>
        <p:spPr>
          <a:xfrm>
            <a:off x="1762953" y="3259266"/>
            <a:ext cx="57607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DBD3315F-280A-BF43-8918-8823149E3FC3}"/>
              </a:ext>
            </a:extLst>
          </p:cNvPr>
          <p:cNvCxnSpPr>
            <a:cxnSpLocks/>
          </p:cNvCxnSpPr>
          <p:nvPr/>
        </p:nvCxnSpPr>
        <p:spPr>
          <a:xfrm flipV="1">
            <a:off x="4360950" y="3364890"/>
            <a:ext cx="0" cy="6032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F10249B-CFCF-F340-92A6-418492DBC14E}"/>
              </a:ext>
            </a:extLst>
          </p:cNvPr>
          <p:cNvSpPr txBox="1"/>
          <p:nvPr/>
        </p:nvSpPr>
        <p:spPr>
          <a:xfrm>
            <a:off x="3567473" y="2802242"/>
            <a:ext cx="184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[Mediated Stress]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F2BA62D-6B95-CF46-83D5-75EB9EF350D9}"/>
              </a:ext>
            </a:extLst>
          </p:cNvPr>
          <p:cNvSpPr txBox="1"/>
          <p:nvPr/>
        </p:nvSpPr>
        <p:spPr>
          <a:xfrm>
            <a:off x="3439232" y="1876749"/>
            <a:ext cx="2097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[Unmediated Stress]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DF0411EB-2C54-A641-8C4A-E9F658CFBB3B}"/>
              </a:ext>
            </a:extLst>
          </p:cNvPr>
          <p:cNvCxnSpPr>
            <a:cxnSpLocks/>
          </p:cNvCxnSpPr>
          <p:nvPr/>
        </p:nvCxnSpPr>
        <p:spPr>
          <a:xfrm>
            <a:off x="9876021" y="2312509"/>
            <a:ext cx="685800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F8D9539D-F4B6-7A44-AD41-179661325CE9}"/>
              </a:ext>
            </a:extLst>
          </p:cNvPr>
          <p:cNvCxnSpPr>
            <a:cxnSpLocks/>
          </p:cNvCxnSpPr>
          <p:nvPr/>
        </p:nvCxnSpPr>
        <p:spPr>
          <a:xfrm>
            <a:off x="9866397" y="3288689"/>
            <a:ext cx="685800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1EA99EB5-5B0D-6E4C-A2F6-A306D2E66AA6}"/>
              </a:ext>
            </a:extLst>
          </p:cNvPr>
          <p:cNvSpPr txBox="1"/>
          <p:nvPr/>
        </p:nvSpPr>
        <p:spPr>
          <a:xfrm>
            <a:off x="8019137" y="4686192"/>
            <a:ext cx="3826689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How Savvy Works to</a:t>
            </a:r>
          </a:p>
          <a:p>
            <a:pPr algn="ctr"/>
            <a:r>
              <a:rPr lang="en-US" b="1" dirty="0"/>
              <a:t>Strengthen Effective Coping and </a:t>
            </a:r>
          </a:p>
          <a:p>
            <a:pPr algn="ctr"/>
            <a:r>
              <a:rPr lang="en-US" b="1" dirty="0"/>
              <a:t>Promote Better Outcomes for</a:t>
            </a:r>
          </a:p>
          <a:p>
            <a:pPr algn="ctr"/>
            <a:r>
              <a:rPr lang="en-US" b="1" dirty="0"/>
              <a:t>Caregivers and Care Recipients</a:t>
            </a:r>
          </a:p>
        </p:txBody>
      </p: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xmlns="" id="{DB4433D4-23ED-4B9E-A0E4-1B42762A479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8061701" y="6450985"/>
            <a:ext cx="4114800" cy="365125"/>
          </a:xfrm>
        </p:spPr>
        <p:txBody>
          <a:bodyPr/>
          <a:lstStyle/>
          <a:p>
            <a:r>
              <a:rPr lang="en-US" dirty="0" smtClean="0"/>
              <a:t>©2002-2021 University of Minnesota and  Savvy Systems, LLC. 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3757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3" name="Google Shape;1153;p113"/>
          <p:cNvCxnSpPr/>
          <p:nvPr/>
        </p:nvCxnSpPr>
        <p:spPr>
          <a:xfrm>
            <a:off x="1116623" y="4160446"/>
            <a:ext cx="7658099" cy="2931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4" name="Google Shape;1154;p113"/>
          <p:cNvCxnSpPr/>
          <p:nvPr/>
        </p:nvCxnSpPr>
        <p:spPr>
          <a:xfrm>
            <a:off x="1116623" y="4717293"/>
            <a:ext cx="7666892" cy="3516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5" name="Google Shape;1155;p113"/>
          <p:cNvCxnSpPr/>
          <p:nvPr/>
        </p:nvCxnSpPr>
        <p:spPr>
          <a:xfrm>
            <a:off x="1116623" y="5274140"/>
            <a:ext cx="7658099" cy="1758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6" name="Google Shape;1156;p113"/>
          <p:cNvCxnSpPr/>
          <p:nvPr/>
        </p:nvCxnSpPr>
        <p:spPr>
          <a:xfrm>
            <a:off x="1116623" y="5830987"/>
            <a:ext cx="7658099" cy="2930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7" name="Google Shape;1157;p113"/>
          <p:cNvCxnSpPr/>
          <p:nvPr/>
        </p:nvCxnSpPr>
        <p:spPr>
          <a:xfrm>
            <a:off x="1116623" y="4169238"/>
            <a:ext cx="0" cy="166174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8" name="Google Shape;1158;p113"/>
          <p:cNvCxnSpPr/>
          <p:nvPr/>
        </p:nvCxnSpPr>
        <p:spPr>
          <a:xfrm>
            <a:off x="8757138" y="4178031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9" name="Google Shape;1159;p113"/>
          <p:cNvCxnSpPr/>
          <p:nvPr/>
        </p:nvCxnSpPr>
        <p:spPr>
          <a:xfrm>
            <a:off x="8074269" y="4169239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0" name="Google Shape;1160;p113"/>
          <p:cNvCxnSpPr/>
          <p:nvPr/>
        </p:nvCxnSpPr>
        <p:spPr>
          <a:xfrm>
            <a:off x="7426569" y="4160447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1" name="Google Shape;1161;p113"/>
          <p:cNvCxnSpPr/>
          <p:nvPr/>
        </p:nvCxnSpPr>
        <p:spPr>
          <a:xfrm>
            <a:off x="6734907" y="4151655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2" name="Google Shape;1162;p113"/>
          <p:cNvCxnSpPr/>
          <p:nvPr/>
        </p:nvCxnSpPr>
        <p:spPr>
          <a:xfrm rot="10800000" flipH="1">
            <a:off x="6734907" y="1443623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3" name="Google Shape;1163;p113"/>
          <p:cNvCxnSpPr/>
          <p:nvPr/>
        </p:nvCxnSpPr>
        <p:spPr>
          <a:xfrm rot="10800000" flipH="1">
            <a:off x="7426569" y="1459744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4" name="Google Shape;1164;p113"/>
          <p:cNvCxnSpPr/>
          <p:nvPr/>
        </p:nvCxnSpPr>
        <p:spPr>
          <a:xfrm rot="10800000" flipH="1">
            <a:off x="8091854" y="1434830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5" name="Google Shape;1165;p113"/>
          <p:cNvCxnSpPr/>
          <p:nvPr/>
        </p:nvCxnSpPr>
        <p:spPr>
          <a:xfrm rot="10800000" flipH="1">
            <a:off x="8739553" y="1459744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6" name="Google Shape;1166;p113"/>
          <p:cNvCxnSpPr/>
          <p:nvPr/>
        </p:nvCxnSpPr>
        <p:spPr>
          <a:xfrm>
            <a:off x="8739553" y="1459744"/>
            <a:ext cx="202223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7" name="Google Shape;1167;p113"/>
          <p:cNvCxnSpPr/>
          <p:nvPr/>
        </p:nvCxnSpPr>
        <p:spPr>
          <a:xfrm>
            <a:off x="7151076" y="3651959"/>
            <a:ext cx="202223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8" name="Google Shape;1168;p113"/>
          <p:cNvSpPr txBox="1"/>
          <p:nvPr/>
        </p:nvSpPr>
        <p:spPr>
          <a:xfrm>
            <a:off x="1116625" y="3509825"/>
            <a:ext cx="187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OPTIONS</a:t>
            </a:r>
            <a:endParaRPr sz="22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69" name="Google Shape;1169;p113"/>
          <p:cNvSpPr txBox="1"/>
          <p:nvPr/>
        </p:nvSpPr>
        <p:spPr>
          <a:xfrm rot="-3116208">
            <a:off x="6545165" y="1957199"/>
            <a:ext cx="2258770" cy="4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OUTCOMES</a:t>
            </a:r>
            <a:endParaRPr sz="22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70" name="Google Shape;1170;p113"/>
          <p:cNvSpPr txBox="1"/>
          <p:nvPr/>
        </p:nvSpPr>
        <p:spPr>
          <a:xfrm>
            <a:off x="9025178" y="4778075"/>
            <a:ext cx="244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LIKELIHOODS</a:t>
            </a:r>
            <a:endParaRPr sz="22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71" name="Google Shape;1171;p113"/>
          <p:cNvSpPr txBox="1"/>
          <p:nvPr/>
        </p:nvSpPr>
        <p:spPr>
          <a:xfrm>
            <a:off x="9440024" y="3753775"/>
            <a:ext cx="154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VALUES</a:t>
            </a:r>
            <a:endParaRPr sz="22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73" name="Google Shape;1173;p113"/>
          <p:cNvSpPr txBox="1"/>
          <p:nvPr/>
        </p:nvSpPr>
        <p:spPr>
          <a:xfrm rot="18376818">
            <a:off x="6800399" y="2376359"/>
            <a:ext cx="28746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L’s self esteem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113"/>
          <p:cNvSpPr txBox="1"/>
          <p:nvPr/>
        </p:nvSpPr>
        <p:spPr>
          <a:xfrm rot="-3175771">
            <a:off x="7732673" y="2168770"/>
            <a:ext cx="26966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additional work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113"/>
          <p:cNvSpPr txBox="1"/>
          <p:nvPr/>
        </p:nvSpPr>
        <p:spPr>
          <a:xfrm rot="-3175771">
            <a:off x="8258720" y="2340749"/>
            <a:ext cx="26354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Laundry gets done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6" name="Google Shape;1176;p113"/>
          <p:cNvSpPr txBox="1"/>
          <p:nvPr/>
        </p:nvSpPr>
        <p:spPr>
          <a:xfrm>
            <a:off x="6963025" y="3659983"/>
            <a:ext cx="6538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+++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7" name="Google Shape;1177;p113"/>
          <p:cNvSpPr txBox="1"/>
          <p:nvPr/>
        </p:nvSpPr>
        <p:spPr>
          <a:xfrm>
            <a:off x="7716948" y="3659983"/>
            <a:ext cx="5256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++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8" name="Google Shape;1178;p113"/>
          <p:cNvSpPr txBox="1"/>
          <p:nvPr/>
        </p:nvSpPr>
        <p:spPr>
          <a:xfrm>
            <a:off x="8331508" y="3667694"/>
            <a:ext cx="6885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+++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p113"/>
          <p:cNvSpPr txBox="1"/>
          <p:nvPr/>
        </p:nvSpPr>
        <p:spPr>
          <a:xfrm>
            <a:off x="1258023" y="4286472"/>
            <a:ext cx="47852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L. continues to help with the laundry.  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113"/>
          <p:cNvSpPr txBox="1"/>
          <p:nvPr/>
        </p:nvSpPr>
        <p:spPr>
          <a:xfrm>
            <a:off x="1258023" y="4770808"/>
            <a:ext cx="51934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L. no longer helps with the laundry. 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113"/>
          <p:cNvSpPr txBox="1"/>
          <p:nvPr/>
        </p:nvSpPr>
        <p:spPr>
          <a:xfrm>
            <a:off x="1256600" y="5312250"/>
            <a:ext cx="537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L. engages in laundry tasks Mrs. L. selects. 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113"/>
          <p:cNvSpPr txBox="1"/>
          <p:nvPr/>
        </p:nvSpPr>
        <p:spPr>
          <a:xfrm>
            <a:off x="8123055" y="4235252"/>
            <a:ext cx="768673" cy="484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3" name="Google Shape;1183;p113"/>
          <p:cNvSpPr txBox="1"/>
          <p:nvPr/>
        </p:nvSpPr>
        <p:spPr>
          <a:xfrm>
            <a:off x="6748215" y="4249237"/>
            <a:ext cx="77901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113"/>
          <p:cNvSpPr txBox="1"/>
          <p:nvPr/>
        </p:nvSpPr>
        <p:spPr>
          <a:xfrm>
            <a:off x="2520365" y="-6673977"/>
            <a:ext cx="5752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5" name="Google Shape;1185;p113"/>
          <p:cNvSpPr txBox="1"/>
          <p:nvPr/>
        </p:nvSpPr>
        <p:spPr>
          <a:xfrm>
            <a:off x="7431100" y="4235252"/>
            <a:ext cx="660900" cy="52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6" name="Google Shape;1186;p113"/>
          <p:cNvSpPr txBox="1"/>
          <p:nvPr/>
        </p:nvSpPr>
        <p:spPr>
          <a:xfrm>
            <a:off x="8123055" y="5371559"/>
            <a:ext cx="6604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7" name="Google Shape;1187;p113"/>
          <p:cNvSpPr txBox="1"/>
          <p:nvPr/>
        </p:nvSpPr>
        <p:spPr>
          <a:xfrm>
            <a:off x="7431096" y="4811780"/>
            <a:ext cx="6607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113"/>
          <p:cNvSpPr txBox="1"/>
          <p:nvPr/>
        </p:nvSpPr>
        <p:spPr>
          <a:xfrm>
            <a:off x="7426569" y="5371174"/>
            <a:ext cx="6607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113"/>
          <p:cNvSpPr txBox="1"/>
          <p:nvPr/>
        </p:nvSpPr>
        <p:spPr>
          <a:xfrm>
            <a:off x="6739434" y="4791266"/>
            <a:ext cx="6783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0" name="Google Shape;1190;p113"/>
          <p:cNvSpPr txBox="1"/>
          <p:nvPr/>
        </p:nvSpPr>
        <p:spPr>
          <a:xfrm>
            <a:off x="6782212" y="5368916"/>
            <a:ext cx="660463" cy="44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1" name="Google Shape;1191;p113"/>
          <p:cNvSpPr txBox="1"/>
          <p:nvPr/>
        </p:nvSpPr>
        <p:spPr>
          <a:xfrm>
            <a:off x="8049999" y="4796750"/>
            <a:ext cx="768674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113"/>
          <p:cNvSpPr txBox="1"/>
          <p:nvPr/>
        </p:nvSpPr>
        <p:spPr>
          <a:xfrm>
            <a:off x="297450" y="720850"/>
            <a:ext cx="49575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PRIMARY </a:t>
            </a:r>
            <a:r>
              <a:rPr lang="en-US" sz="3000" b="1" dirty="0" smtClean="0">
                <a:latin typeface="Calibri"/>
                <a:ea typeface="Calibri"/>
                <a:cs typeface="Calibri"/>
                <a:sym typeface="Calibri"/>
              </a:rPr>
              <a:t>QUESTION:</a:t>
            </a:r>
            <a:endParaRPr sz="3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685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Should Mr. L. continue to help Mrs. L. with the laundry?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                      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113"/>
          <p:cNvSpPr/>
          <p:nvPr/>
        </p:nvSpPr>
        <p:spPr>
          <a:xfrm>
            <a:off x="545325" y="803450"/>
            <a:ext cx="413150" cy="523225"/>
          </a:xfrm>
          <a:prstGeom prst="flowChartDecision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04622DB-E953-48E7-AF60-23AA242E6A6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44775"/>
            <a:ext cx="4114800" cy="365125"/>
          </a:xfrm>
        </p:spPr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  <p:sp>
        <p:nvSpPr>
          <p:cNvPr id="43" name="Google Shape;1146;p112"/>
          <p:cNvSpPr txBox="1"/>
          <p:nvPr/>
        </p:nvSpPr>
        <p:spPr>
          <a:xfrm>
            <a:off x="0" y="1575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4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OOVL Decision-Making 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71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3" name="Google Shape;1153;p113"/>
          <p:cNvCxnSpPr/>
          <p:nvPr/>
        </p:nvCxnSpPr>
        <p:spPr>
          <a:xfrm>
            <a:off x="1116623" y="4160446"/>
            <a:ext cx="7658099" cy="2931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4" name="Google Shape;1154;p113"/>
          <p:cNvCxnSpPr/>
          <p:nvPr/>
        </p:nvCxnSpPr>
        <p:spPr>
          <a:xfrm>
            <a:off x="1116623" y="4717293"/>
            <a:ext cx="7666892" cy="3516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5" name="Google Shape;1155;p113"/>
          <p:cNvCxnSpPr/>
          <p:nvPr/>
        </p:nvCxnSpPr>
        <p:spPr>
          <a:xfrm>
            <a:off x="1116623" y="5274140"/>
            <a:ext cx="7658099" cy="1758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6" name="Google Shape;1156;p113"/>
          <p:cNvCxnSpPr/>
          <p:nvPr/>
        </p:nvCxnSpPr>
        <p:spPr>
          <a:xfrm>
            <a:off x="1116623" y="5830987"/>
            <a:ext cx="7658099" cy="2930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7" name="Google Shape;1157;p113"/>
          <p:cNvCxnSpPr/>
          <p:nvPr/>
        </p:nvCxnSpPr>
        <p:spPr>
          <a:xfrm>
            <a:off x="1116623" y="4169238"/>
            <a:ext cx="0" cy="166174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8" name="Google Shape;1158;p113"/>
          <p:cNvCxnSpPr/>
          <p:nvPr/>
        </p:nvCxnSpPr>
        <p:spPr>
          <a:xfrm>
            <a:off x="8757138" y="4178031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9" name="Google Shape;1159;p113"/>
          <p:cNvCxnSpPr/>
          <p:nvPr/>
        </p:nvCxnSpPr>
        <p:spPr>
          <a:xfrm>
            <a:off x="8074269" y="4169239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0" name="Google Shape;1160;p113"/>
          <p:cNvCxnSpPr/>
          <p:nvPr/>
        </p:nvCxnSpPr>
        <p:spPr>
          <a:xfrm>
            <a:off x="7426569" y="4160447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1" name="Google Shape;1161;p113"/>
          <p:cNvCxnSpPr/>
          <p:nvPr/>
        </p:nvCxnSpPr>
        <p:spPr>
          <a:xfrm>
            <a:off x="6734907" y="4151655"/>
            <a:ext cx="0" cy="16617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2" name="Google Shape;1162;p113"/>
          <p:cNvCxnSpPr/>
          <p:nvPr/>
        </p:nvCxnSpPr>
        <p:spPr>
          <a:xfrm rot="10800000" flipH="1">
            <a:off x="6734907" y="1443623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3" name="Google Shape;1163;p113"/>
          <p:cNvCxnSpPr/>
          <p:nvPr/>
        </p:nvCxnSpPr>
        <p:spPr>
          <a:xfrm rot="10800000" flipH="1">
            <a:off x="7426569" y="1459744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4" name="Google Shape;1164;p113"/>
          <p:cNvCxnSpPr/>
          <p:nvPr/>
        </p:nvCxnSpPr>
        <p:spPr>
          <a:xfrm rot="10800000" flipH="1">
            <a:off x="8091854" y="1434830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5" name="Google Shape;1165;p113"/>
          <p:cNvCxnSpPr/>
          <p:nvPr/>
        </p:nvCxnSpPr>
        <p:spPr>
          <a:xfrm rot="10800000" flipH="1">
            <a:off x="8739553" y="1459744"/>
            <a:ext cx="2022231" cy="273440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6" name="Google Shape;1166;p113"/>
          <p:cNvCxnSpPr/>
          <p:nvPr/>
        </p:nvCxnSpPr>
        <p:spPr>
          <a:xfrm>
            <a:off x="8739553" y="1459744"/>
            <a:ext cx="202223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7" name="Google Shape;1167;p113"/>
          <p:cNvCxnSpPr/>
          <p:nvPr/>
        </p:nvCxnSpPr>
        <p:spPr>
          <a:xfrm>
            <a:off x="7151076" y="3651959"/>
            <a:ext cx="202223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8" name="Google Shape;1168;p113"/>
          <p:cNvSpPr txBox="1"/>
          <p:nvPr/>
        </p:nvSpPr>
        <p:spPr>
          <a:xfrm>
            <a:off x="1116625" y="3509825"/>
            <a:ext cx="187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OPTIONS</a:t>
            </a:r>
            <a:endParaRPr sz="22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69" name="Google Shape;1169;p113"/>
          <p:cNvSpPr txBox="1"/>
          <p:nvPr/>
        </p:nvSpPr>
        <p:spPr>
          <a:xfrm rot="-3116208">
            <a:off x="6545165" y="1957199"/>
            <a:ext cx="2258770" cy="4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OUTCOMES</a:t>
            </a:r>
            <a:endParaRPr sz="22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70" name="Google Shape;1170;p113"/>
          <p:cNvSpPr txBox="1"/>
          <p:nvPr/>
        </p:nvSpPr>
        <p:spPr>
          <a:xfrm>
            <a:off x="9025178" y="4778075"/>
            <a:ext cx="244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LIKELIHOODS</a:t>
            </a:r>
            <a:endParaRPr sz="22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71" name="Google Shape;1171;p113"/>
          <p:cNvSpPr txBox="1"/>
          <p:nvPr/>
        </p:nvSpPr>
        <p:spPr>
          <a:xfrm>
            <a:off x="9440024" y="3753775"/>
            <a:ext cx="154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VALUES</a:t>
            </a:r>
            <a:endParaRPr sz="2200" b="1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73" name="Google Shape;1173;p113"/>
          <p:cNvSpPr txBox="1"/>
          <p:nvPr/>
        </p:nvSpPr>
        <p:spPr>
          <a:xfrm rot="18376818">
            <a:off x="6800399" y="2376359"/>
            <a:ext cx="28746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Susan’s peace of mind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113"/>
          <p:cNvSpPr txBox="1"/>
          <p:nvPr/>
        </p:nvSpPr>
        <p:spPr>
          <a:xfrm rot="-3175771">
            <a:off x="7732673" y="2168770"/>
            <a:ext cx="26966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 harmony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113"/>
          <p:cNvSpPr txBox="1"/>
          <p:nvPr/>
        </p:nvSpPr>
        <p:spPr>
          <a:xfrm rot="-3175771">
            <a:off x="8258720" y="2340749"/>
            <a:ext cx="26354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Doesn’t tax resources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6" name="Google Shape;1176;p113"/>
          <p:cNvSpPr txBox="1"/>
          <p:nvPr/>
        </p:nvSpPr>
        <p:spPr>
          <a:xfrm>
            <a:off x="6963025" y="3659983"/>
            <a:ext cx="6538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++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7" name="Google Shape;1177;p113"/>
          <p:cNvSpPr txBox="1"/>
          <p:nvPr/>
        </p:nvSpPr>
        <p:spPr>
          <a:xfrm>
            <a:off x="7805849" y="3659983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8" name="Google Shape;1178;p113"/>
          <p:cNvSpPr txBox="1"/>
          <p:nvPr/>
        </p:nvSpPr>
        <p:spPr>
          <a:xfrm>
            <a:off x="8331508" y="3667694"/>
            <a:ext cx="6885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+++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p113"/>
          <p:cNvSpPr txBox="1"/>
          <p:nvPr/>
        </p:nvSpPr>
        <p:spPr>
          <a:xfrm>
            <a:off x="1258023" y="4286472"/>
            <a:ext cx="47852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 moves in during surgery and recovery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113"/>
          <p:cNvSpPr txBox="1"/>
          <p:nvPr/>
        </p:nvSpPr>
        <p:spPr>
          <a:xfrm>
            <a:off x="1258023" y="4770808"/>
            <a:ext cx="51934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child spends at least a week with them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113"/>
          <p:cNvSpPr txBox="1"/>
          <p:nvPr/>
        </p:nvSpPr>
        <p:spPr>
          <a:xfrm>
            <a:off x="1256600" y="5312250"/>
            <a:ext cx="495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hire an agency to provide home care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113"/>
          <p:cNvSpPr txBox="1"/>
          <p:nvPr/>
        </p:nvSpPr>
        <p:spPr>
          <a:xfrm>
            <a:off x="8123055" y="4235252"/>
            <a:ext cx="768673" cy="484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3" name="Google Shape;1183;p113"/>
          <p:cNvSpPr txBox="1"/>
          <p:nvPr/>
        </p:nvSpPr>
        <p:spPr>
          <a:xfrm>
            <a:off x="6748215" y="4249237"/>
            <a:ext cx="77901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113"/>
          <p:cNvSpPr txBox="1"/>
          <p:nvPr/>
        </p:nvSpPr>
        <p:spPr>
          <a:xfrm>
            <a:off x="2520365" y="-6673977"/>
            <a:ext cx="5752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5" name="Google Shape;1185;p113"/>
          <p:cNvSpPr txBox="1"/>
          <p:nvPr/>
        </p:nvSpPr>
        <p:spPr>
          <a:xfrm>
            <a:off x="7431100" y="4235252"/>
            <a:ext cx="660900" cy="52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6" name="Google Shape;1186;p113"/>
          <p:cNvSpPr txBox="1"/>
          <p:nvPr/>
        </p:nvSpPr>
        <p:spPr>
          <a:xfrm>
            <a:off x="8123055" y="5371559"/>
            <a:ext cx="6604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7" name="Google Shape;1187;p113"/>
          <p:cNvSpPr txBox="1"/>
          <p:nvPr/>
        </p:nvSpPr>
        <p:spPr>
          <a:xfrm>
            <a:off x="7431096" y="4811780"/>
            <a:ext cx="6607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113"/>
          <p:cNvSpPr txBox="1"/>
          <p:nvPr/>
        </p:nvSpPr>
        <p:spPr>
          <a:xfrm>
            <a:off x="7426569" y="5371174"/>
            <a:ext cx="6607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113"/>
          <p:cNvSpPr txBox="1"/>
          <p:nvPr/>
        </p:nvSpPr>
        <p:spPr>
          <a:xfrm>
            <a:off x="6739434" y="4791266"/>
            <a:ext cx="6783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0" name="Google Shape;1190;p113"/>
          <p:cNvSpPr txBox="1"/>
          <p:nvPr/>
        </p:nvSpPr>
        <p:spPr>
          <a:xfrm>
            <a:off x="6782212" y="5368916"/>
            <a:ext cx="660463" cy="44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1" name="Google Shape;1191;p113"/>
          <p:cNvSpPr txBox="1"/>
          <p:nvPr/>
        </p:nvSpPr>
        <p:spPr>
          <a:xfrm>
            <a:off x="8049999" y="4796750"/>
            <a:ext cx="768674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113"/>
          <p:cNvSpPr txBox="1"/>
          <p:nvPr/>
        </p:nvSpPr>
        <p:spPr>
          <a:xfrm>
            <a:off x="297450" y="720850"/>
            <a:ext cx="49575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PRIMARY </a:t>
            </a:r>
            <a:r>
              <a:rPr lang="en-US" sz="3000" b="1" dirty="0" smtClean="0">
                <a:latin typeface="Calibri"/>
                <a:ea typeface="Calibri"/>
                <a:cs typeface="Calibri"/>
                <a:sym typeface="Calibri"/>
              </a:rPr>
              <a:t>QUESTION:</a:t>
            </a:r>
            <a:endParaRPr sz="3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How will the family manage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         Susan’s surgery and recovery?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                      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113"/>
          <p:cNvSpPr/>
          <p:nvPr/>
        </p:nvSpPr>
        <p:spPr>
          <a:xfrm>
            <a:off x="545325" y="803450"/>
            <a:ext cx="413150" cy="523225"/>
          </a:xfrm>
          <a:prstGeom prst="flowChartDecision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04622DB-E953-48E7-AF60-23AA242E6A6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44775"/>
            <a:ext cx="4114800" cy="365125"/>
          </a:xfrm>
        </p:spPr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  <p:sp>
        <p:nvSpPr>
          <p:cNvPr id="43" name="Google Shape;1146;p112"/>
          <p:cNvSpPr txBox="1"/>
          <p:nvPr/>
        </p:nvSpPr>
        <p:spPr>
          <a:xfrm>
            <a:off x="0" y="1575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4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OOVL Decision-Making 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46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115"/>
          <p:cNvSpPr txBox="1"/>
          <p:nvPr/>
        </p:nvSpPr>
        <p:spPr>
          <a:xfrm>
            <a:off x="4081750" y="3124200"/>
            <a:ext cx="358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You and 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Your Person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244" name="Google Shape;1244;p115"/>
          <p:cNvSpPr txBox="1"/>
          <p:nvPr/>
        </p:nvSpPr>
        <p:spPr>
          <a:xfrm>
            <a:off x="2922587" y="228599"/>
            <a:ext cx="1159163" cy="7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 </a:t>
            </a:r>
            <a:endParaRPr sz="3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Doctor</a:t>
            </a:r>
            <a:endParaRPr sz="3200" dirty="0"/>
          </a:p>
        </p:txBody>
      </p:sp>
      <p:sp>
        <p:nvSpPr>
          <p:cNvPr id="1245" name="Google Shape;1245;p115"/>
          <p:cNvSpPr txBox="1"/>
          <p:nvPr/>
        </p:nvSpPr>
        <p:spPr>
          <a:xfrm>
            <a:off x="7543801" y="4495800"/>
            <a:ext cx="1001713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Brother</a:t>
            </a:r>
            <a:endParaRPr/>
          </a:p>
        </p:txBody>
      </p:sp>
      <p:sp>
        <p:nvSpPr>
          <p:cNvPr id="1246" name="Google Shape;1246;p115"/>
          <p:cNvSpPr txBox="1"/>
          <p:nvPr/>
        </p:nvSpPr>
        <p:spPr>
          <a:xfrm>
            <a:off x="1902910" y="5411119"/>
            <a:ext cx="1255713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Nephew</a:t>
            </a:r>
            <a:endParaRPr dirty="0"/>
          </a:p>
        </p:txBody>
      </p:sp>
      <p:sp>
        <p:nvSpPr>
          <p:cNvPr id="1247" name="Google Shape;1247;p115"/>
          <p:cNvSpPr txBox="1"/>
          <p:nvPr/>
        </p:nvSpPr>
        <p:spPr>
          <a:xfrm>
            <a:off x="4343400" y="1905001"/>
            <a:ext cx="1570038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Daughter</a:t>
            </a:r>
            <a:endParaRPr/>
          </a:p>
        </p:txBody>
      </p:sp>
      <p:sp>
        <p:nvSpPr>
          <p:cNvPr id="1248" name="Google Shape;1248;p115"/>
          <p:cNvSpPr txBox="1"/>
          <p:nvPr/>
        </p:nvSpPr>
        <p:spPr>
          <a:xfrm>
            <a:off x="4182219" y="4946951"/>
            <a:ext cx="9462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Neighbors</a:t>
            </a:r>
            <a:endParaRPr dirty="0"/>
          </a:p>
        </p:txBody>
      </p:sp>
      <p:sp>
        <p:nvSpPr>
          <p:cNvPr id="1249" name="Google Shape;1249;p115"/>
          <p:cNvSpPr txBox="1"/>
          <p:nvPr/>
        </p:nvSpPr>
        <p:spPr>
          <a:xfrm>
            <a:off x="9585768" y="5280128"/>
            <a:ext cx="85090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 Friends</a:t>
            </a:r>
            <a:endParaRPr/>
          </a:p>
        </p:txBody>
      </p:sp>
      <p:sp>
        <p:nvSpPr>
          <p:cNvPr id="1250" name="Google Shape;1250;p115"/>
          <p:cNvSpPr txBox="1"/>
          <p:nvPr/>
        </p:nvSpPr>
        <p:spPr>
          <a:xfrm>
            <a:off x="6958075" y="293775"/>
            <a:ext cx="4857600" cy="14580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Mapping your 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Caregiving Resources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p115"/>
          <p:cNvSpPr txBox="1"/>
          <p:nvPr/>
        </p:nvSpPr>
        <p:spPr>
          <a:xfrm>
            <a:off x="7294564" y="2211389"/>
            <a:ext cx="10509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Faith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D87E8A0-416C-4A92-A9FF-C1D13E609D8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116"/>
          <p:cNvSpPr txBox="1"/>
          <p:nvPr/>
        </p:nvSpPr>
        <p:spPr>
          <a:xfrm>
            <a:off x="4560975" y="3124200"/>
            <a:ext cx="2541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and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Person</a:t>
            </a:r>
            <a:endParaRPr/>
          </a:p>
        </p:txBody>
      </p:sp>
      <p:sp>
        <p:nvSpPr>
          <p:cNvPr id="1258" name="Google Shape;1258;p116"/>
          <p:cNvSpPr txBox="1"/>
          <p:nvPr/>
        </p:nvSpPr>
        <p:spPr>
          <a:xfrm flipH="1">
            <a:off x="2057400" y="304800"/>
            <a:ext cx="762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 </a:t>
            </a:r>
            <a:endParaRPr sz="3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Doctor</a:t>
            </a:r>
            <a:endParaRPr sz="3200" dirty="0"/>
          </a:p>
        </p:txBody>
      </p:sp>
      <p:sp>
        <p:nvSpPr>
          <p:cNvPr id="1259" name="Google Shape;1259;p116"/>
          <p:cNvSpPr txBox="1"/>
          <p:nvPr/>
        </p:nvSpPr>
        <p:spPr>
          <a:xfrm>
            <a:off x="7543801" y="4495800"/>
            <a:ext cx="1001713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Brother</a:t>
            </a:r>
            <a:endParaRPr/>
          </a:p>
        </p:txBody>
      </p:sp>
      <p:sp>
        <p:nvSpPr>
          <p:cNvPr id="1260" name="Google Shape;1260;p116"/>
          <p:cNvSpPr txBox="1"/>
          <p:nvPr/>
        </p:nvSpPr>
        <p:spPr>
          <a:xfrm>
            <a:off x="2273301" y="6096001"/>
            <a:ext cx="1255713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Nephew</a:t>
            </a:r>
            <a:endParaRPr/>
          </a:p>
        </p:txBody>
      </p:sp>
      <p:sp>
        <p:nvSpPr>
          <p:cNvPr id="1261" name="Google Shape;1261;p116"/>
          <p:cNvSpPr txBox="1"/>
          <p:nvPr/>
        </p:nvSpPr>
        <p:spPr>
          <a:xfrm>
            <a:off x="4343400" y="1905001"/>
            <a:ext cx="1570038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Daughter</a:t>
            </a:r>
            <a:endParaRPr/>
          </a:p>
        </p:txBody>
      </p:sp>
      <p:sp>
        <p:nvSpPr>
          <p:cNvPr id="1262" name="Google Shape;1262;p116"/>
          <p:cNvSpPr txBox="1"/>
          <p:nvPr/>
        </p:nvSpPr>
        <p:spPr>
          <a:xfrm>
            <a:off x="4321175" y="5334001"/>
            <a:ext cx="9462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Neighbors</a:t>
            </a:r>
            <a:endParaRPr/>
          </a:p>
        </p:txBody>
      </p:sp>
      <p:sp>
        <p:nvSpPr>
          <p:cNvPr id="1263" name="Google Shape;1263;p116"/>
          <p:cNvSpPr txBox="1"/>
          <p:nvPr/>
        </p:nvSpPr>
        <p:spPr>
          <a:xfrm>
            <a:off x="8382000" y="6096000"/>
            <a:ext cx="85090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 Friends</a:t>
            </a:r>
            <a:endParaRPr/>
          </a:p>
        </p:txBody>
      </p:sp>
      <p:sp>
        <p:nvSpPr>
          <p:cNvPr id="1264" name="Google Shape;1264;p116"/>
          <p:cNvSpPr/>
          <p:nvPr/>
        </p:nvSpPr>
        <p:spPr>
          <a:xfrm rot="-2180161">
            <a:off x="5370513" y="2476500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116"/>
          <p:cNvSpPr/>
          <p:nvPr/>
        </p:nvSpPr>
        <p:spPr>
          <a:xfrm rot="-8507124">
            <a:off x="6854825" y="4378325"/>
            <a:ext cx="6858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6" name="Google Shape;1266;p116"/>
          <p:cNvSpPr/>
          <p:nvPr/>
        </p:nvSpPr>
        <p:spPr>
          <a:xfrm rot="-8389779">
            <a:off x="3833814" y="3952876"/>
            <a:ext cx="155575" cy="2335213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7" name="Google Shape;1267;p116"/>
          <p:cNvCxnSpPr/>
          <p:nvPr/>
        </p:nvCxnSpPr>
        <p:spPr>
          <a:xfrm rot="-5400000" flipH="1">
            <a:off x="2590800" y="1066800"/>
            <a:ext cx="2209800" cy="2057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miter lim="800000"/>
            <a:headEnd type="none" w="sm" len="sm"/>
            <a:tailEnd type="stealth" w="med" len="med"/>
          </a:ln>
        </p:spPr>
      </p:cxnSp>
      <p:cxnSp>
        <p:nvCxnSpPr>
          <p:cNvPr id="1268" name="Google Shape;1268;p116"/>
          <p:cNvCxnSpPr/>
          <p:nvPr/>
        </p:nvCxnSpPr>
        <p:spPr>
          <a:xfrm>
            <a:off x="6324600" y="4495800"/>
            <a:ext cx="1981200" cy="1676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miter lim="800000"/>
            <a:headEnd type="stealth" w="med" len="med"/>
            <a:tailEnd type="stealth" w="med" len="med"/>
          </a:ln>
        </p:spPr>
      </p:cxnSp>
      <p:cxnSp>
        <p:nvCxnSpPr>
          <p:cNvPr id="1269" name="Google Shape;1269;p116"/>
          <p:cNvCxnSpPr/>
          <p:nvPr/>
        </p:nvCxnSpPr>
        <p:spPr>
          <a:xfrm rot="5400000">
            <a:off x="6819900" y="2552700"/>
            <a:ext cx="838200" cy="762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cxnSp>
        <p:nvCxnSpPr>
          <p:cNvPr id="1270" name="Google Shape;1270;p116"/>
          <p:cNvCxnSpPr>
            <a:stCxn id="1262" idx="0"/>
          </p:cNvCxnSpPr>
          <p:nvPr/>
        </p:nvCxnSpPr>
        <p:spPr>
          <a:xfrm rot="10800000" flipH="1">
            <a:off x="4794275" y="4343401"/>
            <a:ext cx="768300" cy="990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271" name="Google Shape;1271;p116"/>
          <p:cNvSpPr txBox="1"/>
          <p:nvPr/>
        </p:nvSpPr>
        <p:spPr>
          <a:xfrm>
            <a:off x="6858000" y="279400"/>
            <a:ext cx="5023500" cy="14127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Relationships in the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Caregiving Resource Map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p116"/>
          <p:cNvSpPr txBox="1"/>
          <p:nvPr/>
        </p:nvSpPr>
        <p:spPr>
          <a:xfrm>
            <a:off x="7493001" y="1962151"/>
            <a:ext cx="1052513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Faith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  <a:endParaRPr/>
          </a:p>
        </p:txBody>
      </p:sp>
      <p:sp>
        <p:nvSpPr>
          <p:cNvPr id="1273" name="Google Shape;1273;p116"/>
          <p:cNvSpPr txBox="1"/>
          <p:nvPr/>
        </p:nvSpPr>
        <p:spPr>
          <a:xfrm>
            <a:off x="293250" y="2372625"/>
            <a:ext cx="2945700" cy="2832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what it looks </a:t>
            </a:r>
            <a:endParaRPr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 right now: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what sources is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“helping energy” coming?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are the demands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your energy?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What’s the strength of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energy flow?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F6F6DF1-E9DD-4CFE-810B-437CE76A9F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17"/>
          <p:cNvSpPr txBox="1"/>
          <p:nvPr/>
        </p:nvSpPr>
        <p:spPr>
          <a:xfrm>
            <a:off x="6064251" y="3095625"/>
            <a:ext cx="246062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and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Person</a:t>
            </a:r>
            <a:endParaRPr/>
          </a:p>
        </p:txBody>
      </p:sp>
      <p:sp>
        <p:nvSpPr>
          <p:cNvPr id="1280" name="Google Shape;1280;p117"/>
          <p:cNvSpPr txBox="1"/>
          <p:nvPr/>
        </p:nvSpPr>
        <p:spPr>
          <a:xfrm flipH="1">
            <a:off x="3479800" y="276225"/>
            <a:ext cx="762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Doctor</a:t>
            </a:r>
            <a:endParaRPr/>
          </a:p>
        </p:txBody>
      </p:sp>
      <p:sp>
        <p:nvSpPr>
          <p:cNvPr id="1281" name="Google Shape;1281;p117"/>
          <p:cNvSpPr txBox="1"/>
          <p:nvPr/>
        </p:nvSpPr>
        <p:spPr>
          <a:xfrm>
            <a:off x="8716964" y="2028826"/>
            <a:ext cx="10509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Faith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  <a:endParaRPr/>
          </a:p>
        </p:txBody>
      </p:sp>
      <p:sp>
        <p:nvSpPr>
          <p:cNvPr id="1282" name="Google Shape;1282;p117"/>
          <p:cNvSpPr txBox="1"/>
          <p:nvPr/>
        </p:nvSpPr>
        <p:spPr>
          <a:xfrm>
            <a:off x="8966201" y="4467225"/>
            <a:ext cx="1001713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Brother</a:t>
            </a:r>
            <a:endParaRPr/>
          </a:p>
        </p:txBody>
      </p:sp>
      <p:sp>
        <p:nvSpPr>
          <p:cNvPr id="1283" name="Google Shape;1283;p117"/>
          <p:cNvSpPr txBox="1"/>
          <p:nvPr/>
        </p:nvSpPr>
        <p:spPr>
          <a:xfrm>
            <a:off x="3445075" y="5836443"/>
            <a:ext cx="1255713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Nephew</a:t>
            </a:r>
            <a:endParaRPr dirty="0"/>
          </a:p>
        </p:txBody>
      </p:sp>
      <p:sp>
        <p:nvSpPr>
          <p:cNvPr id="1284" name="Google Shape;1284;p117"/>
          <p:cNvSpPr txBox="1"/>
          <p:nvPr/>
        </p:nvSpPr>
        <p:spPr>
          <a:xfrm>
            <a:off x="5765800" y="1876426"/>
            <a:ext cx="1570038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Daughter</a:t>
            </a:r>
            <a:endParaRPr/>
          </a:p>
        </p:txBody>
      </p:sp>
      <p:sp>
        <p:nvSpPr>
          <p:cNvPr id="1285" name="Google Shape;1285;p117"/>
          <p:cNvSpPr txBox="1"/>
          <p:nvPr/>
        </p:nvSpPr>
        <p:spPr>
          <a:xfrm>
            <a:off x="5743575" y="5153026"/>
            <a:ext cx="9462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Neighbors</a:t>
            </a:r>
            <a:endParaRPr dirty="0"/>
          </a:p>
        </p:txBody>
      </p:sp>
      <p:sp>
        <p:nvSpPr>
          <p:cNvPr id="1286" name="Google Shape;1286;p117"/>
          <p:cNvSpPr txBox="1"/>
          <p:nvPr/>
        </p:nvSpPr>
        <p:spPr>
          <a:xfrm>
            <a:off x="9804400" y="6067425"/>
            <a:ext cx="85090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 Friends</a:t>
            </a:r>
            <a:endParaRPr/>
          </a:p>
        </p:txBody>
      </p:sp>
      <p:sp>
        <p:nvSpPr>
          <p:cNvPr id="1287" name="Google Shape;1287;p117"/>
          <p:cNvSpPr/>
          <p:nvPr/>
        </p:nvSpPr>
        <p:spPr>
          <a:xfrm rot="-2180161">
            <a:off x="6792913" y="2447925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8" name="Google Shape;1288;p117"/>
          <p:cNvSpPr/>
          <p:nvPr/>
        </p:nvSpPr>
        <p:spPr>
          <a:xfrm rot="-8507124">
            <a:off x="8277225" y="4349750"/>
            <a:ext cx="6858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9" name="Google Shape;1289;p117"/>
          <p:cNvSpPr txBox="1"/>
          <p:nvPr/>
        </p:nvSpPr>
        <p:spPr>
          <a:xfrm>
            <a:off x="3479801" y="3248025"/>
            <a:ext cx="792163" cy="738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Services</a:t>
            </a:r>
            <a:endParaRPr/>
          </a:p>
        </p:txBody>
      </p:sp>
      <p:cxnSp>
        <p:nvCxnSpPr>
          <p:cNvPr id="1290" name="Google Shape;1290;p117"/>
          <p:cNvCxnSpPr/>
          <p:nvPr/>
        </p:nvCxnSpPr>
        <p:spPr>
          <a:xfrm>
            <a:off x="4546600" y="3552825"/>
            <a:ext cx="1447800" cy="1588"/>
          </a:xfrm>
          <a:prstGeom prst="straightConnector1">
            <a:avLst/>
          </a:prstGeom>
          <a:noFill/>
          <a:ln w="41275" cap="flat" cmpd="sng">
            <a:solidFill>
              <a:srgbClr val="00B05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291" name="Google Shape;1291;p117"/>
          <p:cNvCxnSpPr/>
          <p:nvPr/>
        </p:nvCxnSpPr>
        <p:spPr>
          <a:xfrm rot="5400000">
            <a:off x="8204200" y="2486025"/>
            <a:ext cx="685800" cy="6858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292" name="Google Shape;1292;p117"/>
          <p:cNvSpPr txBox="1"/>
          <p:nvPr/>
        </p:nvSpPr>
        <p:spPr>
          <a:xfrm>
            <a:off x="5602075" y="320525"/>
            <a:ext cx="6296100" cy="11751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Strengthening</a:t>
            </a: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Relationships on Your Caregiving Resource Map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3" name="Google Shape;1293;p117"/>
          <p:cNvCxnSpPr/>
          <p:nvPr/>
        </p:nvCxnSpPr>
        <p:spPr>
          <a:xfrm>
            <a:off x="4154489" y="895350"/>
            <a:ext cx="2027237" cy="213360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1294" name="Google Shape;1294;p117"/>
          <p:cNvCxnSpPr/>
          <p:nvPr/>
        </p:nvCxnSpPr>
        <p:spPr>
          <a:xfrm rot="10800000" flipH="1">
            <a:off x="6156529" y="4584699"/>
            <a:ext cx="447675" cy="611187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95" name="Google Shape;1295;p117"/>
          <p:cNvCxnSpPr/>
          <p:nvPr/>
        </p:nvCxnSpPr>
        <p:spPr>
          <a:xfrm flipH="1">
            <a:off x="4546600" y="4267200"/>
            <a:ext cx="1562100" cy="1661843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dash"/>
            <a:miter lim="800000"/>
            <a:headEnd type="none" w="sm" len="sm"/>
            <a:tailEnd type="triangle" w="med" len="med"/>
          </a:ln>
        </p:spPr>
      </p:cxnSp>
      <p:sp>
        <p:nvSpPr>
          <p:cNvPr id="1296" name="Google Shape;1296;p117"/>
          <p:cNvSpPr txBox="1"/>
          <p:nvPr/>
        </p:nvSpPr>
        <p:spPr>
          <a:xfrm>
            <a:off x="214035" y="1802963"/>
            <a:ext cx="3062565" cy="424731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would you like</a:t>
            </a:r>
            <a:endParaRPr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map to look like?</a:t>
            </a:r>
            <a:endParaRPr b="1" dirty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3550" marR="0" lvl="0" indent="-406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what sources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</a:t>
            </a:r>
            <a:endParaRPr dirty="0" smtClean="0"/>
          </a:p>
          <a:p>
            <a:pPr marL="463550" marR="0" lvl="0" indent="-4064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more help be useful?</a:t>
            </a:r>
            <a:endParaRPr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3550" marR="0" lvl="0" indent="-406400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3550" marR="0" lvl="0" indent="-406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might you reduce </a:t>
            </a:r>
            <a:endParaRPr dirty="0"/>
          </a:p>
          <a:p>
            <a:pPr marL="463550" marR="0" lvl="0" indent="-4064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demands on you?</a:t>
            </a:r>
            <a:endParaRPr dirty="0"/>
          </a:p>
          <a:p>
            <a:pPr marL="463550" marR="0" lvl="0" indent="-406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3550" marR="0" lvl="0" indent="-406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connections</a:t>
            </a:r>
            <a:endParaRPr dirty="0"/>
          </a:p>
          <a:p>
            <a:pPr marL="463550" marR="0" lvl="0" indent="-4064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you cut off – </a:t>
            </a:r>
            <a:endParaRPr dirty="0"/>
          </a:p>
          <a:p>
            <a:pPr marL="463550" lvl="0" indent="-406400"/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if just for now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lang="en-US" dirty="0"/>
          </a:p>
          <a:p>
            <a:pPr marL="463550" lvl="0" indent="-406400">
              <a:buClr>
                <a:schemeClr val="dk1"/>
              </a:buClr>
              <a:buSzPts val="1800"/>
            </a:pPr>
            <a:endParaRPr lang="en-US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3550" lvl="0" indent="-406400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hat strength of energy flow would you like?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C634250-B98E-4BA0-9B97-3E26C8BCD76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118"/>
          <p:cNvSpPr txBox="1">
            <a:spLocks noGrp="1"/>
          </p:cNvSpPr>
          <p:nvPr>
            <p:ph type="title"/>
          </p:nvPr>
        </p:nvSpPr>
        <p:spPr>
          <a:xfrm>
            <a:off x="125" y="76200"/>
            <a:ext cx="121920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800" b="1"/>
              <a:t>Community Resources for Caregiving</a:t>
            </a:r>
            <a:endParaRPr sz="4800" b="1"/>
          </a:p>
        </p:txBody>
      </p:sp>
      <p:sp>
        <p:nvSpPr>
          <p:cNvPr id="1302" name="Google Shape;1302;p118"/>
          <p:cNvSpPr txBox="1">
            <a:spLocks noGrp="1"/>
          </p:cNvSpPr>
          <p:nvPr>
            <p:ph type="body" idx="1"/>
          </p:nvPr>
        </p:nvSpPr>
        <p:spPr>
          <a:xfrm>
            <a:off x="1555750" y="1076900"/>
            <a:ext cx="4857900" cy="56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2273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1"/>
              <a:t>Some Key Services/Resources</a:t>
            </a:r>
            <a:endParaRPr sz="2400"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Char char="•"/>
            </a:pPr>
            <a:r>
              <a:rPr lang="en-US">
                <a:solidFill>
                  <a:srgbClr val="262626"/>
                </a:solidFill>
              </a:rPr>
              <a:t>Home Care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Char char="•"/>
            </a:pPr>
            <a:r>
              <a:rPr lang="en-US">
                <a:solidFill>
                  <a:srgbClr val="262626"/>
                </a:solidFill>
              </a:rPr>
              <a:t>Adult Day Care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Char char="•"/>
            </a:pPr>
            <a:r>
              <a:rPr lang="en-US">
                <a:solidFill>
                  <a:srgbClr val="262626"/>
                </a:solidFill>
              </a:rPr>
              <a:t>Respite Care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Char char="•"/>
            </a:pPr>
            <a:r>
              <a:rPr lang="en-US">
                <a:solidFill>
                  <a:srgbClr val="262626"/>
                </a:solidFill>
              </a:rPr>
              <a:t>Transportation Services</a:t>
            </a:r>
            <a:endParaRPr/>
          </a:p>
          <a:p>
            <a:pPr marL="182880" lvl="0" indent="-2273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1"/>
              <a:t>Important Selection Criteria</a:t>
            </a:r>
            <a:endParaRPr sz="2400"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Char char="•"/>
            </a:pPr>
            <a:r>
              <a:rPr lang="en-US">
                <a:solidFill>
                  <a:srgbClr val="262626"/>
                </a:solidFill>
              </a:rPr>
              <a:t>Competence and Experience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Char char="•"/>
            </a:pPr>
            <a:r>
              <a:rPr lang="en-US">
                <a:solidFill>
                  <a:srgbClr val="262626"/>
                </a:solidFill>
              </a:rPr>
              <a:t>Care Goal Compatibility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Char char="•"/>
            </a:pPr>
            <a:r>
              <a:rPr lang="en-US">
                <a:solidFill>
                  <a:srgbClr val="262626"/>
                </a:solidFill>
              </a:rPr>
              <a:t>Safety and Security</a:t>
            </a:r>
            <a:endParaRPr/>
          </a:p>
          <a:p>
            <a:pPr marL="182880" lvl="0" indent="-2273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1"/>
              <a:t>Locating Resources</a:t>
            </a:r>
            <a:endParaRPr sz="2400"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Char char="•"/>
            </a:pPr>
            <a:r>
              <a:rPr lang="en-US">
                <a:solidFill>
                  <a:srgbClr val="262626"/>
                </a:solidFill>
              </a:rPr>
              <a:t>Get Help in Finding Help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Char char="•"/>
            </a:pPr>
            <a:r>
              <a:rPr lang="en-US">
                <a:solidFill>
                  <a:srgbClr val="262626"/>
                </a:solidFill>
              </a:rPr>
              <a:t>Check References and Recommendations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Char char="•"/>
            </a:pPr>
            <a:r>
              <a:rPr lang="en-US">
                <a:solidFill>
                  <a:srgbClr val="262626"/>
                </a:solidFill>
              </a:rPr>
              <a:t>Visit and Interview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182880" lvl="0" indent="-1828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118"/>
          <p:cNvSpPr txBox="1"/>
          <p:nvPr/>
        </p:nvSpPr>
        <p:spPr>
          <a:xfrm>
            <a:off x="7065475" y="1911450"/>
            <a:ext cx="4379100" cy="36942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en-US" sz="240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Eldercare Locator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algn="ctr">
              <a:spcBef>
                <a:spcPts val="1000"/>
              </a:spcBef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1-800-677-1116 </a:t>
            </a:r>
          </a:p>
          <a:p>
            <a:pPr lvl="0" algn="ctr">
              <a:spcBef>
                <a:spcPts val="1000"/>
              </a:spcBef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www.eldercare.acl.gov</a:t>
            </a: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spcBef>
                <a:spcPts val="1000"/>
              </a:spcBef>
              <a:spcAft>
                <a:spcPts val="0"/>
              </a:spcAft>
              <a:buNone/>
            </a:pPr>
            <a:endParaRPr lang="en-US" sz="2400" dirty="0" smtClean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lvl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Alzheimer’s </a:t>
            </a:r>
            <a:r>
              <a:rPr lang="en-US" sz="2400" b="1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Association</a:t>
            </a:r>
            <a:endParaRPr sz="2400" b="1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lvl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1-800-272-3900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www.alz.org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FA6C8C-9197-4607-B79F-0DD8DAEAE29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830954" y="6377275"/>
            <a:ext cx="4114800" cy="365125"/>
          </a:xfrm>
        </p:spPr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119"/>
          <p:cNvSpPr txBox="1">
            <a:spLocks noGrp="1"/>
          </p:cNvSpPr>
          <p:nvPr>
            <p:ph type="title"/>
          </p:nvPr>
        </p:nvSpPr>
        <p:spPr>
          <a:xfrm>
            <a:off x="838200" y="195550"/>
            <a:ext cx="10515600" cy="11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/>
              <a:t>Try It At Home</a:t>
            </a:r>
            <a:endParaRPr sz="4800" b="1"/>
          </a:p>
        </p:txBody>
      </p:sp>
      <p:sp>
        <p:nvSpPr>
          <p:cNvPr id="1309" name="Google Shape;1309;p119"/>
          <p:cNvSpPr txBox="1">
            <a:spLocks noGrp="1"/>
          </p:cNvSpPr>
          <p:nvPr>
            <p:ph type="body" idx="1"/>
          </p:nvPr>
        </p:nvSpPr>
        <p:spPr>
          <a:xfrm>
            <a:off x="902665" y="1562100"/>
            <a:ext cx="10729731" cy="4794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79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3600"/>
              <a:buFont typeface="Arial"/>
              <a:buChar char="❏"/>
            </a:pPr>
            <a:r>
              <a:rPr lang="en-US" sz="3600" dirty="0"/>
              <a:t> Review </a:t>
            </a:r>
            <a:r>
              <a:rPr lang="en-US" sz="3600" b="1" dirty="0"/>
              <a:t>Weekly Session </a:t>
            </a:r>
            <a:r>
              <a:rPr lang="en-US" sz="3600" b="1" dirty="0" smtClean="0"/>
              <a:t>5</a:t>
            </a:r>
            <a:r>
              <a:rPr lang="en-US" sz="3600" dirty="0" smtClean="0"/>
              <a:t> </a:t>
            </a:r>
            <a:r>
              <a:rPr lang="en-US" sz="3600" dirty="0"/>
              <a:t>in the Caregiver’s Manual.</a:t>
            </a:r>
          </a:p>
          <a:p>
            <a:pPr marL="2286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600"/>
              <a:buChar char="❏"/>
            </a:pPr>
            <a:r>
              <a:rPr lang="en-US" sz="3600" dirty="0" smtClean="0"/>
              <a:t> Try </a:t>
            </a:r>
            <a:r>
              <a:rPr lang="en-US" sz="3600" dirty="0"/>
              <a:t>a </a:t>
            </a:r>
            <a:r>
              <a:rPr lang="en-US" sz="3600" dirty="0" smtClean="0"/>
              <a:t>morning/afternoon activity with your person.</a:t>
            </a:r>
            <a:endParaRPr sz="3600" dirty="0"/>
          </a:p>
          <a:p>
            <a:pPr marL="2286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600"/>
              <a:buChar char="❏"/>
            </a:pPr>
            <a:r>
              <a:rPr lang="en-US" sz="3600" dirty="0"/>
              <a:t> Think about an evening </a:t>
            </a:r>
            <a:r>
              <a:rPr lang="en-US" sz="3600" dirty="0" smtClean="0"/>
              <a:t>activity.</a:t>
            </a:r>
            <a:endParaRPr lang="en-US" sz="3600" dirty="0"/>
          </a:p>
          <a:p>
            <a:pPr marL="2286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600"/>
              <a:buChar char="❏"/>
            </a:pPr>
            <a:r>
              <a:rPr lang="en-US" sz="3600" dirty="0"/>
              <a:t> </a:t>
            </a:r>
            <a:r>
              <a:rPr lang="en-US" sz="3600" dirty="0" smtClean="0"/>
              <a:t>Continue </a:t>
            </a:r>
            <a:r>
              <a:rPr lang="en-US" sz="3600" dirty="0"/>
              <a:t>working on behavior you </a:t>
            </a:r>
            <a:r>
              <a:rPr lang="en-US" sz="3600" dirty="0" smtClean="0"/>
              <a:t>find troubling</a:t>
            </a:r>
            <a:r>
              <a:rPr lang="en-US" sz="3600" dirty="0"/>
              <a:t>.</a:t>
            </a:r>
            <a:endParaRPr sz="3600" dirty="0"/>
          </a:p>
          <a:p>
            <a:pPr marL="2286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600"/>
              <a:buChar char="❏"/>
            </a:pPr>
            <a:r>
              <a:rPr lang="en-US" sz="3600" dirty="0"/>
              <a:t> </a:t>
            </a:r>
            <a:r>
              <a:rPr lang="en-US" sz="3600" dirty="0" smtClean="0"/>
              <a:t>Complete your Caregiving Resource Map.</a:t>
            </a:r>
            <a:endParaRPr lang="en-US" sz="3600" dirty="0"/>
          </a:p>
          <a:p>
            <a:pPr marL="228600" lvl="0" indent="-279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3600"/>
              <a:buChar char="❏"/>
            </a:pPr>
            <a:r>
              <a:rPr lang="en-US" sz="3600" dirty="0" smtClean="0"/>
              <a:t> Perform </a:t>
            </a:r>
            <a:r>
              <a:rPr lang="en-US" sz="3600" dirty="0"/>
              <a:t>at least one act of self-care.</a:t>
            </a:r>
            <a:endParaRPr sz="3600" dirty="0"/>
          </a:p>
          <a:p>
            <a:pPr marL="2286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600"/>
              <a:buChar char="❏"/>
            </a:pPr>
            <a:r>
              <a:rPr lang="en-US" sz="3600" dirty="0"/>
              <a:t> </a:t>
            </a:r>
            <a:r>
              <a:rPr lang="en-US" sz="3600" dirty="0" smtClean="0"/>
              <a:t>Practice with the OOVL decision-making grid. </a:t>
            </a:r>
            <a:endParaRPr sz="36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230268B-11DD-4A4B-8BD3-84FAF5D5CFE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53DE0E-8C08-4DF8-A362-A74697B4BBE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9550"/>
            <a:ext cx="4071261" cy="125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67" y="2697163"/>
            <a:ext cx="5691421" cy="350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495;p56"/>
          <p:cNvSpPr txBox="1">
            <a:spLocks/>
          </p:cNvSpPr>
          <p:nvPr/>
        </p:nvSpPr>
        <p:spPr>
          <a:xfrm>
            <a:off x="94686" y="1197048"/>
            <a:ext cx="11995714" cy="18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US" b="1" kern="0" dirty="0" smtClean="0"/>
              <a:t>Session 6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9207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121"/>
          <p:cNvSpPr txBox="1">
            <a:spLocks noGrp="1"/>
          </p:cNvSpPr>
          <p:nvPr>
            <p:ph type="title"/>
          </p:nvPr>
        </p:nvSpPr>
        <p:spPr>
          <a:xfrm>
            <a:off x="115675" y="399700"/>
            <a:ext cx="119973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/>
              <a:t>Session 6 Objectives</a:t>
            </a:r>
            <a:endParaRPr sz="4800"/>
          </a:p>
        </p:txBody>
      </p:sp>
      <p:sp>
        <p:nvSpPr>
          <p:cNvPr id="1321" name="Google Shape;1321;p121"/>
          <p:cNvSpPr txBox="1">
            <a:spLocks noGrp="1"/>
          </p:cNvSpPr>
          <p:nvPr>
            <p:ph type="body" idx="1"/>
          </p:nvPr>
        </p:nvSpPr>
        <p:spPr>
          <a:xfrm>
            <a:off x="1180618" y="1409700"/>
            <a:ext cx="10359341" cy="50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Recognize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how your family works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together, where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they might improve, and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strategies to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strengthen your team.</a:t>
            </a:r>
          </a:p>
          <a:p>
            <a:pPr marL="571500" lvl="0" indent="-571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Appreciate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that you have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developed/strengthened your caregiving skills and attitude. 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Summarize all major topics covered in program.</a:t>
            </a:r>
          </a:p>
          <a:p>
            <a:pPr marL="571500" lvl="0" indent="-571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§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rap-up Savvy Caregiver Program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A4167D3-EE77-4549-B3BF-BCB7E7AA43F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©2002-2021 University of Minnesota and  Savvy Systems, LLC. 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122"/>
          <p:cNvSpPr/>
          <p:nvPr/>
        </p:nvSpPr>
        <p:spPr>
          <a:xfrm>
            <a:off x="759527" y="1371724"/>
            <a:ext cx="4717500" cy="4952418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7" name="Google Shape;1327;p122"/>
          <p:cNvSpPr txBox="1">
            <a:spLocks noGrp="1"/>
          </p:cNvSpPr>
          <p:nvPr>
            <p:ph type="title"/>
          </p:nvPr>
        </p:nvSpPr>
        <p:spPr>
          <a:xfrm>
            <a:off x="181775" y="0"/>
            <a:ext cx="1183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800" b="1" dirty="0"/>
              <a:t>Strategies and Benefits of Family Participation in Caregiving</a:t>
            </a:r>
            <a:endParaRPr sz="4800" b="1" dirty="0"/>
          </a:p>
        </p:txBody>
      </p:sp>
      <p:sp>
        <p:nvSpPr>
          <p:cNvPr id="1328" name="Google Shape;1328;p122"/>
          <p:cNvSpPr txBox="1"/>
          <p:nvPr/>
        </p:nvSpPr>
        <p:spPr>
          <a:xfrm rot="-5400000">
            <a:off x="228977" y="2506313"/>
            <a:ext cx="2032500" cy="5748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 Use of Family</a:t>
            </a:r>
            <a:r>
              <a:rPr lang="en-US"/>
              <a:t> </a:t>
            </a:r>
            <a:r>
              <a:rPr lang="en-US" sz="2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 sz="20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9" name="Google Shape;1329;p122"/>
          <p:cNvGrpSpPr/>
          <p:nvPr/>
        </p:nvGrpSpPr>
        <p:grpSpPr>
          <a:xfrm>
            <a:off x="6705600" y="1447801"/>
            <a:ext cx="4815946" cy="4952346"/>
            <a:chOff x="7121769" y="1266092"/>
            <a:chExt cx="4123594" cy="5591908"/>
          </a:xfrm>
        </p:grpSpPr>
        <p:sp>
          <p:nvSpPr>
            <p:cNvPr id="1330" name="Google Shape;1330;p122"/>
            <p:cNvSpPr/>
            <p:nvPr/>
          </p:nvSpPr>
          <p:spPr>
            <a:xfrm>
              <a:off x="7121769" y="1266092"/>
              <a:ext cx="4123594" cy="5591908"/>
            </a:xfrm>
            <a:prstGeom prst="roundRect">
              <a:avLst>
                <a:gd name="adj" fmla="val 16667"/>
              </a:avLst>
            </a:prstGeom>
            <a:solidFill>
              <a:srgbClr val="E1EFD8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122"/>
            <p:cNvSpPr txBox="1"/>
            <p:nvPr/>
          </p:nvSpPr>
          <p:spPr>
            <a:xfrm>
              <a:off x="7897985" y="1511422"/>
              <a:ext cx="3101318" cy="4832179"/>
            </a:xfrm>
            <a:prstGeom prst="rect">
              <a:avLst/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Quality of Life of the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Person: Good Involvement; More</a:t>
              </a:r>
              <a:r>
                <a:rPr lang="en-US" dirty="0"/>
                <a:t> 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Caregivers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Caregiver Quality of Life:</a:t>
              </a:r>
              <a:r>
                <a:rPr lang="en-US" dirty="0"/>
                <a:t> 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More Free Time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Family Harmony and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Satisfaction: Feeling Useful;</a:t>
              </a:r>
              <a:r>
                <a:rPr lang="en-US" dirty="0"/>
                <a:t> 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Greater Agreement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122"/>
            <p:cNvSpPr txBox="1"/>
            <p:nvPr/>
          </p:nvSpPr>
          <p:spPr>
            <a:xfrm rot="16200000">
              <a:off x="6642874" y="2299006"/>
              <a:ext cx="1679873" cy="496800"/>
            </a:xfrm>
            <a:prstGeom prst="rect">
              <a:avLst/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u="sng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Improved Outcomes</a:t>
              </a:r>
              <a:endParaRPr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3" name="Google Shape;1333;p122"/>
          <p:cNvSpPr txBox="1"/>
          <p:nvPr/>
        </p:nvSpPr>
        <p:spPr>
          <a:xfrm>
            <a:off x="1829870" y="1403127"/>
            <a:ext cx="3390000" cy="4818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Your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Caregiving Family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Knowing What Kind of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You Can Ask for and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Being Able to Provide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Directions for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Contented Involvement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(What Tasks, Structure,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Support)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4" name="Google Shape;1334;p122"/>
          <p:cNvSpPr/>
          <p:nvPr/>
        </p:nvSpPr>
        <p:spPr>
          <a:xfrm>
            <a:off x="5648911" y="1962517"/>
            <a:ext cx="837683" cy="43345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5" name="Google Shape;1335;p122"/>
          <p:cNvSpPr/>
          <p:nvPr/>
        </p:nvSpPr>
        <p:spPr>
          <a:xfrm>
            <a:off x="5673141" y="3073279"/>
            <a:ext cx="837683" cy="43345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122"/>
          <p:cNvSpPr/>
          <p:nvPr/>
        </p:nvSpPr>
        <p:spPr>
          <a:xfrm>
            <a:off x="5641782" y="4184041"/>
            <a:ext cx="837683" cy="43345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p122"/>
          <p:cNvSpPr/>
          <p:nvPr/>
        </p:nvSpPr>
        <p:spPr>
          <a:xfrm>
            <a:off x="5673141" y="5294803"/>
            <a:ext cx="837683" cy="43345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03A2FEA-6147-4AC1-9322-310A6E8D440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55375"/>
            <a:ext cx="4114800" cy="365125"/>
          </a:xfrm>
        </p:spPr>
        <p:txBody>
          <a:bodyPr/>
          <a:lstStyle/>
          <a:p>
            <a:r>
              <a:rPr lang="en-US" dirty="0" smtClean="0"/>
              <a:t>©2002-2021 University of Minnesota and  Savvy Systems, LLC. 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 txBox="1">
            <a:spLocks noGrp="1"/>
          </p:cNvSpPr>
          <p:nvPr>
            <p:ph type="title"/>
          </p:nvPr>
        </p:nvSpPr>
        <p:spPr>
          <a:xfrm>
            <a:off x="100" y="148725"/>
            <a:ext cx="12192000" cy="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                   The Savvy Process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8"/>
          <p:cNvSpPr/>
          <p:nvPr/>
        </p:nvSpPr>
        <p:spPr>
          <a:xfrm>
            <a:off x="4860925" y="1143000"/>
            <a:ext cx="1981200" cy="1828800"/>
          </a:xfrm>
          <a:prstGeom prst="ellipse">
            <a:avLst/>
          </a:prstGeom>
          <a:solidFill>
            <a:srgbClr val="ACDBED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8"/>
          <p:cNvSpPr/>
          <p:nvPr/>
        </p:nvSpPr>
        <p:spPr>
          <a:xfrm>
            <a:off x="7283450" y="2971800"/>
            <a:ext cx="1981200" cy="1828800"/>
          </a:xfrm>
          <a:prstGeom prst="ellipse">
            <a:avLst/>
          </a:prstGeom>
          <a:solidFill>
            <a:srgbClr val="86C6D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8"/>
          <p:cNvSpPr/>
          <p:nvPr/>
        </p:nvSpPr>
        <p:spPr>
          <a:xfrm>
            <a:off x="2438400" y="2971800"/>
            <a:ext cx="1981200" cy="1828800"/>
          </a:xfrm>
          <a:prstGeom prst="ellipse">
            <a:avLst/>
          </a:prstGeom>
          <a:solidFill>
            <a:srgbClr val="BDCFB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8"/>
          <p:cNvSpPr/>
          <p:nvPr/>
        </p:nvSpPr>
        <p:spPr>
          <a:xfrm>
            <a:off x="4860925" y="4800600"/>
            <a:ext cx="1981200" cy="1828800"/>
          </a:xfrm>
          <a:prstGeom prst="ellipse">
            <a:avLst/>
          </a:prstGeom>
          <a:solidFill>
            <a:srgbClr val="7EAF7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8"/>
          <p:cNvSpPr txBox="1"/>
          <p:nvPr/>
        </p:nvSpPr>
        <p:spPr>
          <a:xfrm>
            <a:off x="4860925" y="5453064"/>
            <a:ext cx="19812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</a:t>
            </a:r>
            <a:endParaRPr/>
          </a:p>
        </p:txBody>
      </p:sp>
      <p:sp>
        <p:nvSpPr>
          <p:cNvPr id="283" name="Google Shape;283;p38"/>
          <p:cNvSpPr txBox="1"/>
          <p:nvPr/>
        </p:nvSpPr>
        <p:spPr>
          <a:xfrm>
            <a:off x="2597150" y="3624264"/>
            <a:ext cx="16637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Evaluate</a:t>
            </a:r>
            <a:endParaRPr/>
          </a:p>
        </p:txBody>
      </p:sp>
      <p:sp>
        <p:nvSpPr>
          <p:cNvPr id="284" name="Google Shape;284;p38"/>
          <p:cNvSpPr txBox="1"/>
          <p:nvPr/>
        </p:nvSpPr>
        <p:spPr>
          <a:xfrm>
            <a:off x="5127626" y="1738314"/>
            <a:ext cx="1446213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</a:t>
            </a:r>
            <a:endParaRPr/>
          </a:p>
        </p:txBody>
      </p:sp>
      <p:sp>
        <p:nvSpPr>
          <p:cNvPr id="285" name="Google Shape;285;p38"/>
          <p:cNvSpPr txBox="1"/>
          <p:nvPr/>
        </p:nvSpPr>
        <p:spPr>
          <a:xfrm>
            <a:off x="7802564" y="3624264"/>
            <a:ext cx="9429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</a:t>
            </a:r>
            <a:endParaRPr/>
          </a:p>
        </p:txBody>
      </p:sp>
      <p:sp>
        <p:nvSpPr>
          <p:cNvPr id="286" name="Google Shape;286;p38"/>
          <p:cNvSpPr/>
          <p:nvPr/>
        </p:nvSpPr>
        <p:spPr>
          <a:xfrm>
            <a:off x="6278564" y="2076451"/>
            <a:ext cx="1728787" cy="1552575"/>
          </a:xfrm>
          <a:prstGeom prst="arc">
            <a:avLst>
              <a:gd name="adj1" fmla="val 16200000"/>
              <a:gd name="adj2" fmla="val 21398574"/>
            </a:avLst>
          </a:prstGeom>
          <a:noFill/>
          <a:ln w="7620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8"/>
          <p:cNvSpPr/>
          <p:nvPr/>
        </p:nvSpPr>
        <p:spPr>
          <a:xfrm rot="6566468">
            <a:off x="6456016" y="4045368"/>
            <a:ext cx="1728768" cy="1577334"/>
          </a:xfrm>
          <a:prstGeom prst="arc">
            <a:avLst>
              <a:gd name="adj1" fmla="val 15994574"/>
              <a:gd name="adj2" fmla="val 21225558"/>
            </a:avLst>
          </a:prstGeom>
          <a:noFill/>
          <a:ln w="7620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8"/>
          <p:cNvSpPr/>
          <p:nvPr/>
        </p:nvSpPr>
        <p:spPr>
          <a:xfrm rot="-4747898">
            <a:off x="3734567" y="2067705"/>
            <a:ext cx="1626067" cy="1755272"/>
          </a:xfrm>
          <a:prstGeom prst="arc">
            <a:avLst>
              <a:gd name="adj1" fmla="val 16200000"/>
              <a:gd name="adj2" fmla="val 21467171"/>
            </a:avLst>
          </a:prstGeom>
          <a:noFill/>
          <a:ln w="7620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8"/>
          <p:cNvSpPr/>
          <p:nvPr/>
        </p:nvSpPr>
        <p:spPr>
          <a:xfrm rot="-10077419">
            <a:off x="3641725" y="4211639"/>
            <a:ext cx="1728788" cy="1552575"/>
          </a:xfrm>
          <a:prstGeom prst="arc">
            <a:avLst>
              <a:gd name="adj1" fmla="val 16200000"/>
              <a:gd name="adj2" fmla="val 20890522"/>
            </a:avLst>
          </a:prstGeom>
          <a:noFill/>
          <a:ln w="76200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8"/>
          <p:cNvSpPr txBox="1"/>
          <p:nvPr/>
        </p:nvSpPr>
        <p:spPr>
          <a:xfrm>
            <a:off x="8209021" y="1074518"/>
            <a:ext cx="1785600" cy="646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Scope out what’s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going on.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1" name="Google Shape;291;p38"/>
          <p:cNvCxnSpPr>
            <a:stCxn id="290" idx="1"/>
          </p:cNvCxnSpPr>
          <p:nvPr/>
        </p:nvCxnSpPr>
        <p:spPr>
          <a:xfrm flipH="1">
            <a:off x="6699121" y="1397618"/>
            <a:ext cx="1509900" cy="222000"/>
          </a:xfrm>
          <a:prstGeom prst="straightConnector1">
            <a:avLst/>
          </a:prstGeom>
          <a:noFill/>
          <a:ln w="38100" cap="flat" cmpd="sng">
            <a:solidFill>
              <a:srgbClr val="99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2" name="Google Shape;292;p38"/>
          <p:cNvSpPr txBox="1"/>
          <p:nvPr/>
        </p:nvSpPr>
        <p:spPr>
          <a:xfrm>
            <a:off x="8110383" y="5653773"/>
            <a:ext cx="2049535" cy="64633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Plot out what might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here.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3" name="Google Shape;293;p38"/>
          <p:cNvCxnSpPr>
            <a:stCxn id="292" idx="0"/>
          </p:cNvCxnSpPr>
          <p:nvPr/>
        </p:nvCxnSpPr>
        <p:spPr>
          <a:xfrm rot="10800000">
            <a:off x="8692350" y="4699473"/>
            <a:ext cx="442800" cy="954300"/>
          </a:xfrm>
          <a:prstGeom prst="straightConnector1">
            <a:avLst/>
          </a:prstGeom>
          <a:noFill/>
          <a:ln w="38100" cap="flat" cmpd="sng">
            <a:solidFill>
              <a:srgbClr val="99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4" name="Google Shape;294;p38"/>
          <p:cNvSpPr txBox="1"/>
          <p:nvPr/>
        </p:nvSpPr>
        <p:spPr>
          <a:xfrm>
            <a:off x="1893405" y="5729974"/>
            <a:ext cx="1308900" cy="646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the plan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motion.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5" name="Google Shape;295;p38"/>
          <p:cNvCxnSpPr/>
          <p:nvPr/>
        </p:nvCxnSpPr>
        <p:spPr>
          <a:xfrm rot="10800000" flipH="1">
            <a:off x="3227596" y="5839961"/>
            <a:ext cx="1633329" cy="136978"/>
          </a:xfrm>
          <a:prstGeom prst="straightConnector1">
            <a:avLst/>
          </a:prstGeom>
          <a:noFill/>
          <a:ln w="38100" cap="flat" cmpd="sng">
            <a:solidFill>
              <a:srgbClr val="99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6" name="Google Shape;296;p38"/>
          <p:cNvSpPr txBox="1"/>
          <p:nvPr/>
        </p:nvSpPr>
        <p:spPr>
          <a:xfrm>
            <a:off x="1246921" y="1066800"/>
            <a:ext cx="1902600" cy="646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what happens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learn from it.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7" name="Google Shape;297;p38"/>
          <p:cNvCxnSpPr>
            <a:stCxn id="296" idx="2"/>
          </p:cNvCxnSpPr>
          <p:nvPr/>
        </p:nvCxnSpPr>
        <p:spPr>
          <a:xfrm>
            <a:off x="2198221" y="1713000"/>
            <a:ext cx="842400" cy="1344300"/>
          </a:xfrm>
          <a:prstGeom prst="straightConnector1">
            <a:avLst/>
          </a:prstGeom>
          <a:noFill/>
          <a:ln w="38100" cap="flat" cmpd="sng">
            <a:solidFill>
              <a:srgbClr val="99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" name="Footer Placeholder 2">
            <a:extLst>
              <a:ext uri="{FF2B5EF4-FFF2-40B4-BE49-F238E27FC236}">
                <a16:creationId xmlns:a16="http://schemas.microsoft.com/office/drawing/2014/main" xmlns="" id="{F4C14C50-7A77-43FE-802B-1ACC9DC34BB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8077200" y="6446837"/>
            <a:ext cx="4114800" cy="365125"/>
          </a:xfrm>
        </p:spPr>
        <p:txBody>
          <a:bodyPr/>
          <a:lstStyle/>
          <a:p>
            <a:r>
              <a:rPr lang="en-US" dirty="0" smtClean="0"/>
              <a:t>©2002-2021 University of Minnesota and  Savvy Systems, LLC. 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123"/>
          <p:cNvSpPr/>
          <p:nvPr/>
        </p:nvSpPr>
        <p:spPr>
          <a:xfrm>
            <a:off x="3352800" y="1638300"/>
            <a:ext cx="5943600" cy="3930600"/>
          </a:xfrm>
          <a:prstGeom prst="ellipse">
            <a:avLst/>
          </a:prstGeom>
          <a:solidFill>
            <a:srgbClr val="DCE6F8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123"/>
          <p:cNvSpPr txBox="1">
            <a:spLocks noGrp="1"/>
          </p:cNvSpPr>
          <p:nvPr>
            <p:ph type="title"/>
          </p:nvPr>
        </p:nvSpPr>
        <p:spPr>
          <a:xfrm>
            <a:off x="528800" y="152400"/>
            <a:ext cx="113529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800" b="1"/>
              <a:t>Five Types of Caregiving Families*</a:t>
            </a:r>
            <a:endParaRPr sz="4800" b="1"/>
          </a:p>
        </p:txBody>
      </p:sp>
      <p:sp>
        <p:nvSpPr>
          <p:cNvPr id="1345" name="Google Shape;1345;p123"/>
          <p:cNvSpPr txBox="1"/>
          <p:nvPr/>
        </p:nvSpPr>
        <p:spPr>
          <a:xfrm>
            <a:off x="0" y="5737376"/>
            <a:ext cx="121920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 is as you </a:t>
            </a:r>
            <a:r>
              <a:rPr lang="en-US" sz="2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it (and design it).</a:t>
            </a:r>
            <a:endParaRPr sz="2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6" name="Google Shape;1346;p123"/>
          <p:cNvSpPr/>
          <p:nvPr/>
        </p:nvSpPr>
        <p:spPr>
          <a:xfrm>
            <a:off x="4419600" y="2209801"/>
            <a:ext cx="380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Collaborative Caregiving</a:t>
            </a:r>
            <a:endParaRPr sz="2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47" name="Google Shape;1347;p123"/>
          <p:cNvSpPr/>
          <p:nvPr/>
        </p:nvSpPr>
        <p:spPr>
          <a:xfrm>
            <a:off x="5998675" y="3124200"/>
            <a:ext cx="3321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</a:rPr>
              <a:t>“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Uneasy</a:t>
            </a:r>
            <a:r>
              <a:rPr lang="en-US" sz="2400" b="1">
                <a:solidFill>
                  <a:schemeClr val="dk1"/>
                </a:solidFill>
              </a:rPr>
              <a:t>”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Caregiving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Alliance</a:t>
            </a:r>
            <a:endParaRPr sz="2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48" name="Google Shape;1348;p123"/>
          <p:cNvSpPr/>
          <p:nvPr/>
        </p:nvSpPr>
        <p:spPr>
          <a:xfrm>
            <a:off x="3420725" y="3124200"/>
            <a:ext cx="1774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</a:rPr>
              <a:t>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Tag</a:t>
            </a:r>
            <a:r>
              <a:rPr lang="en-US" sz="2400" b="1">
                <a:solidFill>
                  <a:schemeClr val="dk1"/>
                </a:solidFill>
              </a:rPr>
              <a:t>-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Caregiving</a:t>
            </a:r>
            <a:endParaRPr sz="2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49" name="Google Shape;1349;p123"/>
          <p:cNvSpPr/>
          <p:nvPr/>
        </p:nvSpPr>
        <p:spPr>
          <a:xfrm>
            <a:off x="4131460" y="4191001"/>
            <a:ext cx="1774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Observed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Caregiving</a:t>
            </a:r>
            <a:endParaRPr sz="2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0" name="Google Shape;1350;p123"/>
          <p:cNvSpPr/>
          <p:nvPr/>
        </p:nvSpPr>
        <p:spPr>
          <a:xfrm>
            <a:off x="6646060" y="4191001"/>
            <a:ext cx="1774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Solitary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Caregiving</a:t>
            </a:r>
            <a:endParaRPr sz="2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C1A1888-EAB7-4D21-9AC9-34FF4830B8A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124"/>
          <p:cNvSpPr txBox="1"/>
          <p:nvPr/>
        </p:nvSpPr>
        <p:spPr>
          <a:xfrm>
            <a:off x="181775" y="231350"/>
            <a:ext cx="11799000" cy="15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Barriers and Aids to </a:t>
            </a:r>
            <a:endParaRPr sz="4800" b="1" dirty="0">
              <a:solidFill>
                <a:schemeClr val="tx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Successful Family Caregiving</a:t>
            </a:r>
            <a:endParaRPr sz="4800" b="1" dirty="0">
              <a:solidFill>
                <a:schemeClr val="tx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357" name="Google Shape;1357;p124"/>
          <p:cNvSpPr txBox="1"/>
          <p:nvPr/>
        </p:nvSpPr>
        <p:spPr>
          <a:xfrm>
            <a:off x="2663350" y="2043575"/>
            <a:ext cx="2487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Barriers</a:t>
            </a:r>
            <a:endParaRPr sz="1600" b="1" dirty="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358" name="Google Shape;1358;p124"/>
          <p:cNvSpPr txBox="1"/>
          <p:nvPr/>
        </p:nvSpPr>
        <p:spPr>
          <a:xfrm>
            <a:off x="7102475" y="2043575"/>
            <a:ext cx="1722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Aids</a:t>
            </a:r>
            <a:endParaRPr sz="160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cxnSp>
        <p:nvCxnSpPr>
          <p:cNvPr id="1359" name="Google Shape;1359;p124"/>
          <p:cNvCxnSpPr/>
          <p:nvPr/>
        </p:nvCxnSpPr>
        <p:spPr>
          <a:xfrm>
            <a:off x="1828800" y="2819400"/>
            <a:ext cx="838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D2F8E5D-EDE2-4BF8-A5E3-D3F7864718EB}"/>
              </a:ext>
            </a:extLst>
          </p:cNvPr>
          <p:cNvGrpSpPr/>
          <p:nvPr/>
        </p:nvGrpSpPr>
        <p:grpSpPr>
          <a:xfrm>
            <a:off x="1722122" y="2997200"/>
            <a:ext cx="9098280" cy="2793900"/>
            <a:chOff x="2236472" y="3078400"/>
            <a:chExt cx="9098280" cy="2793900"/>
          </a:xfrm>
        </p:grpSpPr>
        <p:sp>
          <p:nvSpPr>
            <p:cNvPr id="1360" name="Google Shape;1360;p124"/>
            <p:cNvSpPr txBox="1"/>
            <p:nvPr/>
          </p:nvSpPr>
          <p:spPr>
            <a:xfrm>
              <a:off x="2236472" y="3078400"/>
              <a:ext cx="4549140" cy="2430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-2286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Char char="•"/>
              </a:pPr>
              <a:r>
                <a:rPr lang="en-US" sz="3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Denial  </a:t>
              </a:r>
              <a:endParaRPr sz="3600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-2286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Char char="•"/>
              </a:pPr>
              <a:r>
                <a:rPr lang="en-US" sz="3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Lack of role flexibility</a:t>
              </a:r>
              <a:endParaRPr sz="3600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-2286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Char char="•"/>
              </a:pPr>
              <a:r>
                <a:rPr lang="en-US" sz="3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Lack of experience</a:t>
              </a:r>
              <a:endParaRPr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124"/>
            <p:cNvSpPr txBox="1"/>
            <p:nvPr/>
          </p:nvSpPr>
          <p:spPr>
            <a:xfrm>
              <a:off x="6785612" y="3078400"/>
              <a:ext cx="4549140" cy="279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-2286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Char char="•"/>
              </a:pPr>
              <a:r>
                <a:rPr lang="en-US" sz="3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Knowledge and skill</a:t>
              </a:r>
              <a:endParaRPr sz="3600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-2286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Char char="•"/>
              </a:pPr>
              <a:r>
                <a:rPr lang="en-US" sz="3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Having a plan</a:t>
              </a:r>
              <a:endParaRPr sz="3600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ahoma"/>
                <a:buNone/>
              </a:pP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-2286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Char char="•"/>
              </a:pPr>
              <a:r>
                <a:rPr lang="en-US" sz="3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Communication</a:t>
              </a:r>
              <a:endParaRPr sz="36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41C668-0EDD-47D4-86FA-4850745498D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125"/>
          <p:cNvSpPr txBox="1">
            <a:spLocks noGrp="1"/>
          </p:cNvSpPr>
          <p:nvPr>
            <p:ph type="title"/>
          </p:nvPr>
        </p:nvSpPr>
        <p:spPr>
          <a:xfrm>
            <a:off x="214825" y="304800"/>
            <a:ext cx="11832000" cy="17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800" b="1" dirty="0" smtClean="0"/>
              <a:t>Final Review of the</a:t>
            </a:r>
            <a:br>
              <a:rPr lang="en-US" sz="4800" b="1" dirty="0" smtClean="0"/>
            </a:br>
            <a:r>
              <a:rPr lang="en-US" sz="4800" b="1" dirty="0" smtClean="0"/>
              <a:t>the Savvy </a:t>
            </a:r>
            <a:r>
              <a:rPr lang="en-US" sz="4800" b="1" dirty="0"/>
              <a:t>Caregiver Program</a:t>
            </a:r>
            <a:endParaRPr sz="4800" b="1" dirty="0"/>
          </a:p>
        </p:txBody>
      </p:sp>
      <p:sp>
        <p:nvSpPr>
          <p:cNvPr id="1368" name="Google Shape;1368;p125"/>
          <p:cNvSpPr txBox="1">
            <a:spLocks noGrp="1"/>
          </p:cNvSpPr>
          <p:nvPr>
            <p:ph type="body" idx="1"/>
          </p:nvPr>
        </p:nvSpPr>
        <p:spPr>
          <a:xfrm>
            <a:off x="613458" y="2287928"/>
            <a:ext cx="11578541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sz="600" dirty="0"/>
          </a:p>
          <a:p>
            <a:pPr marL="4445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Improving your caregiver skills and knowledge – and outlook</a:t>
            </a:r>
            <a:endParaRPr sz="3200" dirty="0"/>
          </a:p>
          <a:p>
            <a:pPr marL="4445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Wingdings" panose="05000000000000000000" pitchFamily="2" charset="2"/>
              <a:buChar char="§"/>
            </a:pPr>
            <a:r>
              <a:rPr lang="en-US" sz="3200" dirty="0" smtClean="0"/>
              <a:t>Developing </a:t>
            </a:r>
            <a:r>
              <a:rPr lang="en-US" sz="3200" dirty="0"/>
              <a:t>skills for self-care</a:t>
            </a:r>
            <a:endParaRPr sz="3200" dirty="0"/>
          </a:p>
          <a:p>
            <a:pPr marL="444500" indent="-457200">
              <a:lnSpc>
                <a:spcPct val="150000"/>
              </a:lnSpc>
              <a:spcBef>
                <a:spcPts val="0"/>
              </a:spcBef>
              <a:buSzPts val="3400"/>
              <a:buFont typeface="Wingdings" panose="05000000000000000000" pitchFamily="2" charset="2"/>
              <a:buChar char="§"/>
            </a:pPr>
            <a:r>
              <a:rPr lang="en-US" sz="3200" dirty="0" smtClean="0"/>
              <a:t>Strengthening </a:t>
            </a:r>
            <a:r>
              <a:rPr lang="en-US" sz="3200" dirty="0"/>
              <a:t>decision-making </a:t>
            </a:r>
            <a:r>
              <a:rPr lang="en-US" sz="3200" dirty="0" smtClean="0"/>
              <a:t>skills</a:t>
            </a:r>
          </a:p>
          <a:p>
            <a:pPr marL="444500" indent="-457200">
              <a:lnSpc>
                <a:spcPct val="150000"/>
              </a:lnSpc>
              <a:spcBef>
                <a:spcPts val="0"/>
              </a:spcBef>
              <a:buSzPts val="3400"/>
              <a:buFont typeface="Wingdings" panose="05000000000000000000" pitchFamily="2" charset="2"/>
              <a:buChar char="§"/>
            </a:pPr>
            <a:r>
              <a:rPr lang="en-US" sz="3200" dirty="0" smtClean="0"/>
              <a:t>Engaging family and other resources</a:t>
            </a:r>
            <a:endParaRPr sz="3200" dirty="0"/>
          </a:p>
          <a:p>
            <a:pPr marL="40005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sz="1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62D246C-004E-4EF4-AF40-7721345E64B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126"/>
          <p:cNvSpPr txBox="1">
            <a:spLocks noGrp="1"/>
          </p:cNvSpPr>
          <p:nvPr>
            <p:ph type="title"/>
          </p:nvPr>
        </p:nvSpPr>
        <p:spPr>
          <a:xfrm>
            <a:off x="115675" y="304800"/>
            <a:ext cx="1198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/>
              <a:t>Skills for the Savvy Caregiver</a:t>
            </a:r>
            <a:endParaRPr sz="4800" b="1"/>
          </a:p>
        </p:txBody>
      </p:sp>
      <p:sp>
        <p:nvSpPr>
          <p:cNvPr id="1375" name="Google Shape;1375;p126"/>
          <p:cNvSpPr txBox="1">
            <a:spLocks noGrp="1"/>
          </p:cNvSpPr>
          <p:nvPr>
            <p:ph type="body" idx="1"/>
          </p:nvPr>
        </p:nvSpPr>
        <p:spPr>
          <a:xfrm>
            <a:off x="594900" y="1143000"/>
            <a:ext cx="112209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0375" lvl="0" indent="-4794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Wingdings" panose="05000000000000000000" pitchFamily="2" charset="2"/>
              <a:buChar char="§"/>
            </a:pPr>
            <a:r>
              <a:rPr lang="en-US" sz="3200" dirty="0"/>
              <a:t>Understanding reality and the meaning of losses in dementia; impact of confusion</a:t>
            </a:r>
            <a:endParaRPr sz="3200" dirty="0"/>
          </a:p>
          <a:p>
            <a:pPr marL="460375" lvl="0" indent="-4794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Wingdings" panose="05000000000000000000" pitchFamily="2" charset="2"/>
              <a:buChar char="§"/>
            </a:pPr>
            <a:r>
              <a:rPr lang="en-US" sz="3200" dirty="0"/>
              <a:t>Clarifying an appropriate goal for caregiving: Contented Involvement</a:t>
            </a:r>
            <a:endParaRPr sz="3200" dirty="0"/>
          </a:p>
          <a:p>
            <a:pPr marL="460375" lvl="0" indent="-4794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Wingdings" panose="05000000000000000000" pitchFamily="2" charset="2"/>
              <a:buChar char="§"/>
            </a:pPr>
            <a:r>
              <a:rPr lang="en-US" sz="3200" dirty="0"/>
              <a:t>Mastering Savvy Caregiver skills:</a:t>
            </a:r>
            <a:endParaRPr sz="3200" dirty="0"/>
          </a:p>
          <a:p>
            <a:pPr marL="1177925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 pitchFamily="34" charset="0"/>
              <a:buChar char="•"/>
            </a:pPr>
            <a:r>
              <a:rPr lang="en-US" sz="3200" dirty="0"/>
              <a:t>Using the Stages (levels of performance)</a:t>
            </a:r>
            <a:endParaRPr sz="3200" dirty="0"/>
          </a:p>
          <a:p>
            <a:pPr marL="1177925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 pitchFamily="34" charset="0"/>
              <a:buChar char="•"/>
            </a:pPr>
            <a:r>
              <a:rPr lang="en-US" sz="3200" dirty="0"/>
              <a:t>Linking Stages to structure and support strategies</a:t>
            </a:r>
            <a:endParaRPr sz="3200" dirty="0"/>
          </a:p>
          <a:p>
            <a:pPr marL="1177925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 pitchFamily="34" charset="0"/>
              <a:buChar char="•"/>
            </a:pPr>
            <a:r>
              <a:rPr lang="en-US" sz="3200" dirty="0"/>
              <a:t>Seeing troubling behaviors as part of confusion</a:t>
            </a:r>
            <a:endParaRPr sz="3200" dirty="0"/>
          </a:p>
          <a:p>
            <a:pPr marL="1177925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 pitchFamily="34" charset="0"/>
              <a:buChar char="•"/>
            </a:pPr>
            <a:r>
              <a:rPr lang="en-US" sz="3200" dirty="0"/>
              <a:t>Developing a caregiving routine</a:t>
            </a:r>
            <a:endParaRPr sz="3200" dirty="0"/>
          </a:p>
          <a:p>
            <a:pPr marL="1177925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 pitchFamily="34" charset="0"/>
              <a:buChar char="•"/>
            </a:pPr>
            <a:r>
              <a:rPr lang="en-US" sz="3200" dirty="0"/>
              <a:t>Improving communication</a:t>
            </a:r>
            <a:endParaRPr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3C133D-79EB-4653-B6C6-5D0F3FFC8C7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©2002-2021 University of Minnesota and  Savvy Systems, LLC. 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127"/>
          <p:cNvSpPr txBox="1">
            <a:spLocks noGrp="1"/>
          </p:cNvSpPr>
          <p:nvPr>
            <p:ph type="title"/>
          </p:nvPr>
        </p:nvSpPr>
        <p:spPr>
          <a:xfrm>
            <a:off x="148725" y="79075"/>
            <a:ext cx="12043200" cy="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>What Is The Main Work Of A Caregiver?</a:t>
            </a:r>
            <a:endParaRPr sz="4800" b="1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2" name="Google Shape;1382;p127"/>
          <p:cNvGrpSpPr/>
          <p:nvPr/>
        </p:nvGrpSpPr>
        <p:grpSpPr>
          <a:xfrm>
            <a:off x="2739164" y="1068192"/>
            <a:ext cx="6862036" cy="5256408"/>
            <a:chOff x="1535436" y="10"/>
            <a:chExt cx="7643232" cy="5693369"/>
          </a:xfrm>
        </p:grpSpPr>
        <p:sp>
          <p:nvSpPr>
            <p:cNvPr id="1383" name="Google Shape;1383;p127"/>
            <p:cNvSpPr/>
            <p:nvPr/>
          </p:nvSpPr>
          <p:spPr>
            <a:xfrm>
              <a:off x="6212868" y="4082679"/>
              <a:ext cx="2965800" cy="1610700"/>
            </a:xfrm>
            <a:prstGeom prst="roundRect">
              <a:avLst>
                <a:gd name="adj" fmla="val 27603"/>
              </a:avLst>
            </a:prstGeom>
            <a:solidFill>
              <a:srgbClr val="D8E2F3">
                <a:alpha val="89803"/>
              </a:srgbClr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27"/>
            <p:cNvSpPr txBox="1"/>
            <p:nvPr/>
          </p:nvSpPr>
          <p:spPr>
            <a:xfrm>
              <a:off x="6911386" y="4366984"/>
              <a:ext cx="2227157" cy="1286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228600" marR="0" lvl="1" indent="-2159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Helping your person remain calm and in control</a:t>
              </a:r>
              <a:endParaRPr sz="1200" dirty="0"/>
            </a:p>
          </p:txBody>
        </p:sp>
        <p:sp>
          <p:nvSpPr>
            <p:cNvPr id="1385" name="Google Shape;1385;p127"/>
            <p:cNvSpPr/>
            <p:nvPr/>
          </p:nvSpPr>
          <p:spPr>
            <a:xfrm>
              <a:off x="1535441" y="4082651"/>
              <a:ext cx="2812500" cy="1610700"/>
            </a:xfrm>
            <a:prstGeom prst="roundRect">
              <a:avLst>
                <a:gd name="adj" fmla="val 19718"/>
              </a:avLst>
            </a:prstGeom>
            <a:solidFill>
              <a:srgbClr val="D8E2F3">
                <a:alpha val="89803"/>
              </a:srgbClr>
            </a:soli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27"/>
            <p:cNvSpPr txBox="1"/>
            <p:nvPr/>
          </p:nvSpPr>
          <p:spPr>
            <a:xfrm>
              <a:off x="1575471" y="4366979"/>
              <a:ext cx="1888800" cy="128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Includ</a:t>
              </a:r>
              <a:r>
                <a:rPr lang="en-US" sz="2000">
                  <a:solidFill>
                    <a:schemeClr val="dk1"/>
                  </a:solidFill>
                </a:rPr>
                <a:t>ing</a:t>
              </a: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family and care resources</a:t>
              </a:r>
              <a:endParaRPr/>
            </a:p>
          </p:txBody>
        </p:sp>
        <p:sp>
          <p:nvSpPr>
            <p:cNvPr id="1387" name="Google Shape;1387;p127"/>
            <p:cNvSpPr/>
            <p:nvPr/>
          </p:nvSpPr>
          <p:spPr>
            <a:xfrm>
              <a:off x="6212868" y="10"/>
              <a:ext cx="2925900" cy="1708200"/>
            </a:xfrm>
            <a:prstGeom prst="roundRect">
              <a:avLst>
                <a:gd name="adj" fmla="val 25699"/>
              </a:avLst>
            </a:prstGeom>
            <a:solidFill>
              <a:srgbClr val="D8E2F3">
                <a:alpha val="89803"/>
              </a:srgb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27"/>
            <p:cNvSpPr txBox="1"/>
            <p:nvPr/>
          </p:nvSpPr>
          <p:spPr>
            <a:xfrm>
              <a:off x="6819836" y="40022"/>
              <a:ext cx="2076900" cy="128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228600" marR="0" lvl="1" indent="-2159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US" sz="1800">
                  <a:solidFill>
                    <a:schemeClr val="dk1"/>
                  </a:solidFill>
                </a:rPr>
                <a:t>Taking care of </a:t>
              </a:r>
              <a:endParaRPr sz="1800"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    yourself</a:t>
              </a:r>
              <a:endParaRPr sz="1200"/>
            </a:p>
          </p:txBody>
        </p:sp>
        <p:sp>
          <p:nvSpPr>
            <p:cNvPr id="1389" name="Google Shape;1389;p127"/>
            <p:cNvSpPr/>
            <p:nvPr/>
          </p:nvSpPr>
          <p:spPr>
            <a:xfrm>
              <a:off x="1535436" y="10"/>
              <a:ext cx="2812500" cy="1708200"/>
            </a:xfrm>
            <a:prstGeom prst="roundRect">
              <a:avLst>
                <a:gd name="adj" fmla="val 25429"/>
              </a:avLst>
            </a:prstGeom>
            <a:solidFill>
              <a:srgbClr val="D8E2F3">
                <a:alpha val="89803"/>
              </a:srgb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27"/>
            <p:cNvSpPr txBox="1"/>
            <p:nvPr/>
          </p:nvSpPr>
          <p:spPr>
            <a:xfrm>
              <a:off x="1575464" y="40021"/>
              <a:ext cx="1888726" cy="1286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Keeping</a:t>
              </a: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your person enjoyably involved</a:t>
              </a:r>
              <a:endParaRPr/>
            </a:p>
          </p:txBody>
        </p:sp>
        <p:sp>
          <p:nvSpPr>
            <p:cNvPr id="1391" name="Google Shape;1391;p127"/>
            <p:cNvSpPr/>
            <p:nvPr/>
          </p:nvSpPr>
          <p:spPr>
            <a:xfrm>
              <a:off x="2834837" y="584346"/>
              <a:ext cx="2493600" cy="2205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27"/>
            <p:cNvSpPr txBox="1"/>
            <p:nvPr/>
          </p:nvSpPr>
          <p:spPr>
            <a:xfrm>
              <a:off x="3411314" y="1046585"/>
              <a:ext cx="1888800" cy="16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Guid</a:t>
              </a:r>
              <a:r>
                <a:rPr lang="en-US" sz="2100" b="1">
                  <a:solidFill>
                    <a:schemeClr val="lt1"/>
                  </a:solidFill>
                </a:rPr>
                <a:t>e</a:t>
              </a:r>
              <a:r>
                <a:rPr lang="en-US" sz="21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Daily Life</a:t>
              </a:r>
              <a:endParaRPr sz="1500"/>
            </a:p>
          </p:txBody>
        </p:sp>
        <p:sp>
          <p:nvSpPr>
            <p:cNvPr id="1393" name="Google Shape;1393;p127"/>
            <p:cNvSpPr/>
            <p:nvPr/>
          </p:nvSpPr>
          <p:spPr>
            <a:xfrm rot="5400000">
              <a:off x="5501098" y="516351"/>
              <a:ext cx="2238600" cy="234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27"/>
            <p:cNvSpPr txBox="1"/>
            <p:nvPr/>
          </p:nvSpPr>
          <p:spPr>
            <a:xfrm>
              <a:off x="5449802" y="1179061"/>
              <a:ext cx="1888800" cy="14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</a:rPr>
                <a:t> </a:t>
              </a:r>
              <a:r>
                <a:rPr lang="en-US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Manage Personal Well</a:t>
              </a:r>
              <a:r>
                <a:rPr lang="en-US" sz="2000" b="1">
                  <a:solidFill>
                    <a:schemeClr val="dk1"/>
                  </a:solidFill>
                </a:rPr>
                <a:t>b</a:t>
              </a:r>
              <a:r>
                <a:rPr lang="en-US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eing</a:t>
              </a:r>
              <a:endParaRPr/>
            </a:p>
          </p:txBody>
        </p:sp>
        <p:sp>
          <p:nvSpPr>
            <p:cNvPr id="1395" name="Google Shape;1395;p127"/>
            <p:cNvSpPr/>
            <p:nvPr/>
          </p:nvSpPr>
          <p:spPr>
            <a:xfrm rot="10800000">
              <a:off x="5449730" y="2910893"/>
              <a:ext cx="2271900" cy="203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27"/>
            <p:cNvSpPr txBox="1"/>
            <p:nvPr/>
          </p:nvSpPr>
          <p:spPr>
            <a:xfrm>
              <a:off x="5413938" y="2806133"/>
              <a:ext cx="1743300" cy="17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Guide Behavior</a:t>
              </a:r>
              <a:endParaRPr sz="1500"/>
            </a:p>
          </p:txBody>
        </p:sp>
        <p:sp>
          <p:nvSpPr>
            <p:cNvPr id="1397" name="Google Shape;1397;p127"/>
            <p:cNvSpPr/>
            <p:nvPr/>
          </p:nvSpPr>
          <p:spPr>
            <a:xfrm rot="-5400000">
              <a:off x="3058500" y="2680142"/>
              <a:ext cx="2046300" cy="249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27"/>
            <p:cNvSpPr txBox="1"/>
            <p:nvPr/>
          </p:nvSpPr>
          <p:spPr>
            <a:xfrm>
              <a:off x="3464190" y="2806158"/>
              <a:ext cx="1835980" cy="17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Manage Resources</a:t>
              </a:r>
              <a:endParaRPr sz="1500" dirty="0"/>
            </a:p>
          </p:txBody>
        </p:sp>
        <p:sp>
          <p:nvSpPr>
            <p:cNvPr id="1399" name="Google Shape;1399;p127"/>
            <p:cNvSpPr/>
            <p:nvPr/>
          </p:nvSpPr>
          <p:spPr>
            <a:xfrm>
              <a:off x="5011390" y="2334282"/>
              <a:ext cx="851100" cy="7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774" y="60000"/>
                  </a:moveTo>
                  <a:lnTo>
                    <a:pt x="6774" y="60000"/>
                  </a:lnTo>
                  <a:cubicBezTo>
                    <a:pt x="6774" y="34233"/>
                    <a:pt x="25733" y="12274"/>
                    <a:pt x="51523" y="8170"/>
                  </a:cubicBezTo>
                  <a:cubicBezTo>
                    <a:pt x="77313" y="4066"/>
                    <a:pt x="102311" y="19031"/>
                    <a:pt x="110526" y="43491"/>
                  </a:cubicBezTo>
                  <a:lnTo>
                    <a:pt x="116761" y="43491"/>
                  </a:lnTo>
                  <a:lnTo>
                    <a:pt x="106451" y="60000"/>
                  </a:lnTo>
                  <a:lnTo>
                    <a:pt x="89664" y="43491"/>
                  </a:lnTo>
                  <a:lnTo>
                    <a:pt x="95625" y="43491"/>
                  </a:lnTo>
                  <a:lnTo>
                    <a:pt x="95625" y="43491"/>
                  </a:lnTo>
                  <a:cubicBezTo>
                    <a:pt x="87499" y="27826"/>
                    <a:pt x="69016" y="19528"/>
                    <a:pt x="51034" y="23470"/>
                  </a:cubicBezTo>
                  <a:cubicBezTo>
                    <a:pt x="33053" y="27412"/>
                    <a:pt x="20323" y="42554"/>
                    <a:pt x="20323" y="60000"/>
                  </a:cubicBezTo>
                  <a:close/>
                </a:path>
              </a:pathLst>
            </a:custGeom>
            <a:solidFill>
              <a:srgbClr val="F7D5C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27"/>
            <p:cNvSpPr/>
            <p:nvPr/>
          </p:nvSpPr>
          <p:spPr>
            <a:xfrm rot="10800000">
              <a:off x="5011449" y="2618989"/>
              <a:ext cx="851100" cy="7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774" y="60000"/>
                  </a:moveTo>
                  <a:lnTo>
                    <a:pt x="6774" y="60000"/>
                  </a:lnTo>
                  <a:cubicBezTo>
                    <a:pt x="6774" y="34233"/>
                    <a:pt x="25733" y="12274"/>
                    <a:pt x="51523" y="8170"/>
                  </a:cubicBezTo>
                  <a:cubicBezTo>
                    <a:pt x="77313" y="4066"/>
                    <a:pt x="102311" y="19031"/>
                    <a:pt x="110526" y="43491"/>
                  </a:cubicBezTo>
                  <a:lnTo>
                    <a:pt x="116761" y="43491"/>
                  </a:lnTo>
                  <a:lnTo>
                    <a:pt x="106451" y="60000"/>
                  </a:lnTo>
                  <a:lnTo>
                    <a:pt x="89664" y="43491"/>
                  </a:lnTo>
                  <a:lnTo>
                    <a:pt x="95625" y="43491"/>
                  </a:lnTo>
                  <a:lnTo>
                    <a:pt x="95625" y="43491"/>
                  </a:lnTo>
                  <a:cubicBezTo>
                    <a:pt x="87499" y="27826"/>
                    <a:pt x="69016" y="19528"/>
                    <a:pt x="51034" y="23470"/>
                  </a:cubicBezTo>
                  <a:cubicBezTo>
                    <a:pt x="33053" y="27412"/>
                    <a:pt x="20323" y="42554"/>
                    <a:pt x="20323" y="60000"/>
                  </a:cubicBezTo>
                  <a:close/>
                </a:path>
              </a:pathLst>
            </a:custGeom>
            <a:solidFill>
              <a:srgbClr val="F7D5C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A827218-51EF-41DD-BB23-116FAB4F30F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41C668-0EDD-47D4-86FA-4850745498D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45" y="623465"/>
            <a:ext cx="10160093" cy="5302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20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128"/>
          <p:cNvSpPr/>
          <p:nvPr/>
        </p:nvSpPr>
        <p:spPr>
          <a:xfrm>
            <a:off x="2097400" y="2590800"/>
            <a:ext cx="2063400" cy="20031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6" name="Google Shape;1406;p128"/>
          <p:cNvSpPr/>
          <p:nvPr/>
        </p:nvSpPr>
        <p:spPr>
          <a:xfrm>
            <a:off x="8229600" y="2590800"/>
            <a:ext cx="2184900" cy="2003100"/>
          </a:xfrm>
          <a:prstGeom prst="ellipse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7" name="Google Shape;1407;p128"/>
          <p:cNvSpPr/>
          <p:nvPr/>
        </p:nvSpPr>
        <p:spPr>
          <a:xfrm>
            <a:off x="5181600" y="2590800"/>
            <a:ext cx="2063400" cy="20031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408" name="Google Shape;1408;p128"/>
          <p:cNvCxnSpPr/>
          <p:nvPr/>
        </p:nvCxnSpPr>
        <p:spPr>
          <a:xfrm>
            <a:off x="7239000" y="3505200"/>
            <a:ext cx="990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09" name="Google Shape;1409;p128"/>
          <p:cNvCxnSpPr/>
          <p:nvPr/>
        </p:nvCxnSpPr>
        <p:spPr>
          <a:xfrm>
            <a:off x="4191000" y="3505200"/>
            <a:ext cx="990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10" name="Google Shape;1410;p128"/>
          <p:cNvSpPr txBox="1"/>
          <p:nvPr/>
        </p:nvSpPr>
        <p:spPr>
          <a:xfrm>
            <a:off x="2286000" y="3267076"/>
            <a:ext cx="17334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Confusion</a:t>
            </a:r>
            <a:endParaRPr dirty="0"/>
          </a:p>
        </p:txBody>
      </p:sp>
      <p:sp>
        <p:nvSpPr>
          <p:cNvPr id="1411" name="Google Shape;1411;p128"/>
          <p:cNvSpPr txBox="1"/>
          <p:nvPr/>
        </p:nvSpPr>
        <p:spPr>
          <a:xfrm>
            <a:off x="5105400" y="3267075"/>
            <a:ext cx="21849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Discomfort</a:t>
            </a:r>
            <a:endParaRPr/>
          </a:p>
        </p:txBody>
      </p:sp>
      <p:sp>
        <p:nvSpPr>
          <p:cNvPr id="1412" name="Google Shape;1412;p128"/>
          <p:cNvSpPr txBox="1"/>
          <p:nvPr/>
        </p:nvSpPr>
        <p:spPr>
          <a:xfrm>
            <a:off x="8077200" y="3267075"/>
            <a:ext cx="21849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Behavior</a:t>
            </a:r>
            <a:endParaRPr b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F013606-6A84-49D4-8EE3-172F1A578EB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73"/>
          <p:cNvSpPr/>
          <p:nvPr/>
        </p:nvSpPr>
        <p:spPr>
          <a:xfrm>
            <a:off x="2386150" y="875975"/>
            <a:ext cx="5139300" cy="17526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6" name="Google Shape;686;p73"/>
          <p:cNvSpPr/>
          <p:nvPr/>
        </p:nvSpPr>
        <p:spPr>
          <a:xfrm>
            <a:off x="2386150" y="2854275"/>
            <a:ext cx="5259600" cy="17526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7" name="Google Shape;687;p73"/>
          <p:cNvSpPr/>
          <p:nvPr/>
        </p:nvSpPr>
        <p:spPr>
          <a:xfrm>
            <a:off x="2263975" y="4775200"/>
            <a:ext cx="5383500" cy="18162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688" name="Google Shape;688;p73"/>
          <p:cNvGrpSpPr/>
          <p:nvPr/>
        </p:nvGrpSpPr>
        <p:grpSpPr>
          <a:xfrm>
            <a:off x="7525927" y="1507477"/>
            <a:ext cx="3065548" cy="476250"/>
            <a:chOff x="3744" y="915"/>
            <a:chExt cx="1931" cy="300"/>
          </a:xfrm>
        </p:grpSpPr>
        <p:sp>
          <p:nvSpPr>
            <p:cNvPr id="689" name="Google Shape;689;p73"/>
            <p:cNvSpPr txBox="1"/>
            <p:nvPr/>
          </p:nvSpPr>
          <p:spPr>
            <a:xfrm>
              <a:off x="4475" y="915"/>
              <a:ext cx="1200" cy="3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    Behavior</a:t>
              </a:r>
              <a:endParaRPr/>
            </a:p>
          </p:txBody>
        </p:sp>
        <p:cxnSp>
          <p:nvCxnSpPr>
            <p:cNvPr id="690" name="Google Shape;690;p73"/>
            <p:cNvCxnSpPr/>
            <p:nvPr/>
          </p:nvCxnSpPr>
          <p:spPr>
            <a:xfrm>
              <a:off x="3744" y="1056"/>
              <a:ext cx="675" cy="9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691" name="Google Shape;691;p73"/>
          <p:cNvGrpSpPr/>
          <p:nvPr/>
        </p:nvGrpSpPr>
        <p:grpSpPr>
          <a:xfrm>
            <a:off x="7645649" y="5498273"/>
            <a:ext cx="2946210" cy="476250"/>
            <a:chOff x="3619" y="852"/>
            <a:chExt cx="1856" cy="300"/>
          </a:xfrm>
        </p:grpSpPr>
        <p:sp>
          <p:nvSpPr>
            <p:cNvPr id="692" name="Google Shape;692;p73"/>
            <p:cNvSpPr txBox="1"/>
            <p:nvPr/>
          </p:nvSpPr>
          <p:spPr>
            <a:xfrm>
              <a:off x="4275" y="852"/>
              <a:ext cx="1200" cy="3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    Behavior</a:t>
              </a:r>
              <a:endParaRPr/>
            </a:p>
          </p:txBody>
        </p:sp>
        <p:cxnSp>
          <p:nvCxnSpPr>
            <p:cNvPr id="693" name="Google Shape;693;p73"/>
            <p:cNvCxnSpPr/>
            <p:nvPr/>
          </p:nvCxnSpPr>
          <p:spPr>
            <a:xfrm>
              <a:off x="3619" y="985"/>
              <a:ext cx="6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694" name="Google Shape;694;p73"/>
          <p:cNvGrpSpPr/>
          <p:nvPr/>
        </p:nvGrpSpPr>
        <p:grpSpPr>
          <a:xfrm>
            <a:off x="7664974" y="3597350"/>
            <a:ext cx="2927128" cy="476250"/>
            <a:chOff x="3689" y="940"/>
            <a:chExt cx="1844" cy="300"/>
          </a:xfrm>
        </p:grpSpPr>
        <p:sp>
          <p:nvSpPr>
            <p:cNvPr id="695" name="Google Shape;695;p73"/>
            <p:cNvSpPr txBox="1"/>
            <p:nvPr/>
          </p:nvSpPr>
          <p:spPr>
            <a:xfrm>
              <a:off x="4333" y="940"/>
              <a:ext cx="1200" cy="3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    Behavior</a:t>
              </a:r>
              <a:endParaRPr/>
            </a:p>
          </p:txBody>
        </p:sp>
        <p:cxnSp>
          <p:nvCxnSpPr>
            <p:cNvPr id="696" name="Google Shape;696;p73"/>
            <p:cNvCxnSpPr/>
            <p:nvPr/>
          </p:nvCxnSpPr>
          <p:spPr>
            <a:xfrm>
              <a:off x="3689" y="1074"/>
              <a:ext cx="6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697" name="Google Shape;697;p73"/>
          <p:cNvSpPr txBox="1"/>
          <p:nvPr/>
        </p:nvSpPr>
        <p:spPr>
          <a:xfrm>
            <a:off x="3916500" y="872325"/>
            <a:ext cx="17517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Person</a:t>
            </a:r>
            <a:endParaRPr sz="1300"/>
          </a:p>
        </p:txBody>
      </p:sp>
      <p:sp>
        <p:nvSpPr>
          <p:cNvPr id="698" name="Google Shape;698;p73"/>
          <p:cNvSpPr txBox="1"/>
          <p:nvPr/>
        </p:nvSpPr>
        <p:spPr>
          <a:xfrm>
            <a:off x="4354593" y="4920302"/>
            <a:ext cx="1007100" cy="1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1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Person</a:t>
            </a:r>
            <a:endParaRPr sz="11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9" name="Google Shape;699;p73"/>
          <p:cNvSpPr txBox="1"/>
          <p:nvPr/>
        </p:nvSpPr>
        <p:spPr>
          <a:xfrm>
            <a:off x="4267987" y="2979513"/>
            <a:ext cx="12192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Person</a:t>
            </a:r>
            <a:endParaRPr sz="1600" dirty="0"/>
          </a:p>
        </p:txBody>
      </p:sp>
      <p:sp>
        <p:nvSpPr>
          <p:cNvPr id="700" name="Google Shape;700;p73"/>
          <p:cNvSpPr txBox="1"/>
          <p:nvPr/>
        </p:nvSpPr>
        <p:spPr>
          <a:xfrm>
            <a:off x="2571525" y="5715000"/>
            <a:ext cx="24195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Others</a:t>
            </a:r>
            <a:endParaRPr sz="2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1" name="Google Shape;701;p73"/>
          <p:cNvSpPr txBox="1"/>
          <p:nvPr/>
        </p:nvSpPr>
        <p:spPr>
          <a:xfrm>
            <a:off x="3001175" y="3805250"/>
            <a:ext cx="1380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Others</a:t>
            </a:r>
            <a:endParaRPr sz="1600"/>
          </a:p>
        </p:txBody>
      </p:sp>
      <p:sp>
        <p:nvSpPr>
          <p:cNvPr id="702" name="Google Shape;702;p73"/>
          <p:cNvSpPr txBox="1"/>
          <p:nvPr/>
        </p:nvSpPr>
        <p:spPr>
          <a:xfrm>
            <a:off x="5358200" y="1821425"/>
            <a:ext cx="17517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Surroundings</a:t>
            </a:r>
            <a:endParaRPr/>
          </a:p>
        </p:txBody>
      </p:sp>
      <p:sp>
        <p:nvSpPr>
          <p:cNvPr id="703" name="Google Shape;703;p73"/>
          <p:cNvSpPr txBox="1"/>
          <p:nvPr/>
        </p:nvSpPr>
        <p:spPr>
          <a:xfrm>
            <a:off x="4471925" y="5715000"/>
            <a:ext cx="28254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Surroundings</a:t>
            </a:r>
            <a:endParaRPr dirty="0"/>
          </a:p>
        </p:txBody>
      </p:sp>
      <p:sp>
        <p:nvSpPr>
          <p:cNvPr id="704" name="Google Shape;704;p73"/>
          <p:cNvSpPr txBox="1"/>
          <p:nvPr/>
        </p:nvSpPr>
        <p:spPr>
          <a:xfrm>
            <a:off x="4954589" y="3805238"/>
            <a:ext cx="232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Surroundings</a:t>
            </a:r>
            <a:endParaRPr dirty="0"/>
          </a:p>
        </p:txBody>
      </p:sp>
      <p:cxnSp>
        <p:nvCxnSpPr>
          <p:cNvPr id="705" name="Google Shape;705;p73"/>
          <p:cNvCxnSpPr>
            <a:stCxn id="706" idx="3"/>
            <a:endCxn id="702" idx="1"/>
          </p:cNvCxnSpPr>
          <p:nvPr/>
        </p:nvCxnSpPr>
        <p:spPr>
          <a:xfrm>
            <a:off x="4098400" y="2018975"/>
            <a:ext cx="1259700" cy="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06" name="Google Shape;706;p73"/>
          <p:cNvSpPr txBox="1"/>
          <p:nvPr/>
        </p:nvSpPr>
        <p:spPr>
          <a:xfrm>
            <a:off x="3012400" y="1820525"/>
            <a:ext cx="1086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Others</a:t>
            </a:r>
            <a:endParaRPr/>
          </a:p>
        </p:txBody>
      </p:sp>
      <p:cxnSp>
        <p:nvCxnSpPr>
          <p:cNvPr id="707" name="Google Shape;707;p73"/>
          <p:cNvCxnSpPr/>
          <p:nvPr/>
        </p:nvCxnSpPr>
        <p:spPr>
          <a:xfrm>
            <a:off x="4195233" y="4016394"/>
            <a:ext cx="685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08" name="Google Shape;708;p73"/>
          <p:cNvCxnSpPr/>
          <p:nvPr/>
        </p:nvCxnSpPr>
        <p:spPr>
          <a:xfrm flipH="1">
            <a:off x="3809825" y="1355075"/>
            <a:ext cx="585900" cy="474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09" name="Google Shape;709;p73"/>
          <p:cNvCxnSpPr/>
          <p:nvPr/>
        </p:nvCxnSpPr>
        <p:spPr>
          <a:xfrm flipH="1">
            <a:off x="3189400" y="5243725"/>
            <a:ext cx="1505100" cy="54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0" name="Google Shape;710;p73"/>
          <p:cNvCxnSpPr>
            <a:stCxn id="699" idx="2"/>
            <a:endCxn id="701" idx="0"/>
          </p:cNvCxnSpPr>
          <p:nvPr/>
        </p:nvCxnSpPr>
        <p:spPr>
          <a:xfrm flipH="1">
            <a:off x="3691325" y="3376413"/>
            <a:ext cx="1186262" cy="42883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1" name="Google Shape;711;p73"/>
          <p:cNvCxnSpPr/>
          <p:nvPr/>
        </p:nvCxnSpPr>
        <p:spPr>
          <a:xfrm>
            <a:off x="5119602" y="1355075"/>
            <a:ext cx="585300" cy="495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2" name="Google Shape;712;p73"/>
          <p:cNvCxnSpPr/>
          <p:nvPr/>
        </p:nvCxnSpPr>
        <p:spPr>
          <a:xfrm>
            <a:off x="4981775" y="5242825"/>
            <a:ext cx="1512600" cy="491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3" name="Google Shape;713;p73"/>
          <p:cNvCxnSpPr>
            <a:endCxn id="704" idx="0"/>
          </p:cNvCxnSpPr>
          <p:nvPr/>
        </p:nvCxnSpPr>
        <p:spPr>
          <a:xfrm>
            <a:off x="4972289" y="3368738"/>
            <a:ext cx="1142700" cy="436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14" name="Google Shape;714;p73"/>
          <p:cNvSpPr txBox="1"/>
          <p:nvPr/>
        </p:nvSpPr>
        <p:spPr>
          <a:xfrm>
            <a:off x="2096286" y="152400"/>
            <a:ext cx="5523714" cy="5232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Losses in Self-Control of Behavior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5" name="Google Shape;715;p73"/>
          <p:cNvCxnSpPr/>
          <p:nvPr/>
        </p:nvCxnSpPr>
        <p:spPr>
          <a:xfrm>
            <a:off x="2032600" y="1140250"/>
            <a:ext cx="900" cy="53748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6" name="Google Shape;716;p73"/>
          <p:cNvCxnSpPr/>
          <p:nvPr/>
        </p:nvCxnSpPr>
        <p:spPr>
          <a:xfrm>
            <a:off x="3992700" y="5974500"/>
            <a:ext cx="685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17" name="Google Shape;717;p73"/>
          <p:cNvSpPr txBox="1"/>
          <p:nvPr/>
        </p:nvSpPr>
        <p:spPr>
          <a:xfrm>
            <a:off x="115675" y="2247575"/>
            <a:ext cx="1639800" cy="3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Progressive Decline of Thinking in Dementing Illnesses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0AB6AA-8929-402C-AB99-CBB81460A59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943821" y="6408837"/>
            <a:ext cx="4114800" cy="365125"/>
          </a:xfrm>
        </p:spPr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105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 dirty="0">
                <a:latin typeface="Archivo Black"/>
                <a:ea typeface="Archivo Black"/>
                <a:cs typeface="Archivo Black"/>
                <a:sym typeface="Archivo Black"/>
              </a:rPr>
              <a:t>ABC</a:t>
            </a:r>
            <a:r>
              <a:rPr lang="en-US" sz="4800" b="1" dirty="0"/>
              <a:t> Model of Behavior</a:t>
            </a:r>
            <a:endParaRPr sz="4800" b="1" dirty="0"/>
          </a:p>
        </p:txBody>
      </p:sp>
      <p:grpSp>
        <p:nvGrpSpPr>
          <p:cNvPr id="1061" name="Google Shape;1061;p105"/>
          <p:cNvGrpSpPr/>
          <p:nvPr/>
        </p:nvGrpSpPr>
        <p:grpSpPr>
          <a:xfrm>
            <a:off x="2441625" y="1173972"/>
            <a:ext cx="6676035" cy="5834063"/>
            <a:chOff x="1262" y="668"/>
            <a:chExt cx="3000" cy="3000"/>
          </a:xfrm>
        </p:grpSpPr>
        <p:sp>
          <p:nvSpPr>
            <p:cNvPr id="1062" name="Google Shape;1062;p105"/>
            <p:cNvSpPr/>
            <p:nvPr/>
          </p:nvSpPr>
          <p:spPr>
            <a:xfrm>
              <a:off x="1262" y="668"/>
              <a:ext cx="3000" cy="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05"/>
            <p:cNvSpPr/>
            <p:nvPr/>
          </p:nvSpPr>
          <p:spPr>
            <a:xfrm>
              <a:off x="1926" y="912"/>
              <a:ext cx="1861" cy="186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50" y="3709"/>
                  </a:moveTo>
                  <a:cubicBezTo>
                    <a:pt x="11637" y="3636"/>
                    <a:pt x="11219" y="3599"/>
                    <a:pt x="10800" y="3599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-1"/>
                  </a:cubicBezTo>
                  <a:cubicBezTo>
                    <a:pt x="11428" y="-1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05"/>
            <p:cNvSpPr/>
            <p:nvPr/>
          </p:nvSpPr>
          <p:spPr>
            <a:xfrm rot="7200000">
              <a:off x="2171" y="1178"/>
              <a:ext cx="1861" cy="186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50" y="3709"/>
                  </a:moveTo>
                  <a:cubicBezTo>
                    <a:pt x="11637" y="3636"/>
                    <a:pt x="11219" y="3599"/>
                    <a:pt x="10800" y="3599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-1"/>
                  </a:cubicBezTo>
                  <a:cubicBezTo>
                    <a:pt x="11428" y="-1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05"/>
            <p:cNvSpPr/>
            <p:nvPr/>
          </p:nvSpPr>
          <p:spPr>
            <a:xfrm rot="14400000">
              <a:off x="1672" y="1240"/>
              <a:ext cx="1861" cy="186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50" y="3709"/>
                  </a:moveTo>
                  <a:cubicBezTo>
                    <a:pt x="11637" y="3636"/>
                    <a:pt x="11219" y="3599"/>
                    <a:pt x="10800" y="3599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-1"/>
                  </a:cubicBezTo>
                  <a:cubicBezTo>
                    <a:pt x="11428" y="-1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05"/>
            <p:cNvSpPr/>
            <p:nvPr/>
          </p:nvSpPr>
          <p:spPr>
            <a:xfrm>
              <a:off x="3185" y="1325"/>
              <a:ext cx="9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Action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US" sz="2800" b="1" dirty="0">
                  <a:solidFill>
                    <a:schemeClr val="dk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B</a:t>
              </a:r>
              <a:r>
                <a:rPr lang="en-US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ehavior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dirty="0"/>
            </a:p>
          </p:txBody>
        </p:sp>
        <p:sp>
          <p:nvSpPr>
            <p:cNvPr id="1067" name="Google Shape;1067;p105"/>
            <p:cNvSpPr/>
            <p:nvPr/>
          </p:nvSpPr>
          <p:spPr>
            <a:xfrm>
              <a:off x="2312" y="2727"/>
              <a:ext cx="12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Result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US" sz="2800" b="1" dirty="0">
                  <a:solidFill>
                    <a:schemeClr val="dk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C</a:t>
              </a:r>
              <a:r>
                <a:rPr lang="en-US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onsequence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dirty="0"/>
            </a:p>
          </p:txBody>
        </p:sp>
        <p:sp>
          <p:nvSpPr>
            <p:cNvPr id="1068" name="Google Shape;1068;p105"/>
            <p:cNvSpPr/>
            <p:nvPr/>
          </p:nvSpPr>
          <p:spPr>
            <a:xfrm>
              <a:off x="1412" y="1205"/>
              <a:ext cx="900" cy="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Something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Happens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US" sz="2800" b="1" dirty="0">
                  <a:solidFill>
                    <a:schemeClr val="dk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</a:t>
              </a:r>
              <a:r>
                <a:rPr lang="en-US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ntecedent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7E9E78-E14E-4116-BF3E-7287829459B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99"/>
          <p:cNvGrpSpPr/>
          <p:nvPr/>
        </p:nvGrpSpPr>
        <p:grpSpPr>
          <a:xfrm>
            <a:off x="2006072" y="930242"/>
            <a:ext cx="8179855" cy="5441939"/>
            <a:chOff x="599563" y="91688"/>
            <a:chExt cx="6223735" cy="5044905"/>
          </a:xfrm>
        </p:grpSpPr>
        <p:sp>
          <p:nvSpPr>
            <p:cNvPr id="932" name="Google Shape;932;p99"/>
            <p:cNvSpPr/>
            <p:nvPr/>
          </p:nvSpPr>
          <p:spPr>
            <a:xfrm>
              <a:off x="2703065" y="1818990"/>
              <a:ext cx="2061600" cy="1875900"/>
            </a:xfrm>
            <a:prstGeom prst="roundRect">
              <a:avLst>
                <a:gd name="adj" fmla="val 24751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99"/>
            <p:cNvSpPr txBox="1"/>
            <p:nvPr/>
          </p:nvSpPr>
          <p:spPr>
            <a:xfrm>
              <a:off x="2715893" y="1819060"/>
              <a:ext cx="2037000" cy="187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800" b="1">
                  <a:solidFill>
                    <a:schemeClr val="dk1"/>
                  </a:solidFill>
                </a:rPr>
                <a:t>Content and Involved Task</a:t>
              </a:r>
              <a:endParaRPr/>
            </a:p>
          </p:txBody>
        </p:sp>
        <p:sp>
          <p:nvSpPr>
            <p:cNvPr id="934" name="Google Shape;934;p99"/>
            <p:cNvSpPr/>
            <p:nvPr/>
          </p:nvSpPr>
          <p:spPr>
            <a:xfrm rot="-5400000">
              <a:off x="3490134" y="1803161"/>
              <a:ext cx="4554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935" name="Google Shape;935;p99"/>
            <p:cNvSpPr/>
            <p:nvPr/>
          </p:nvSpPr>
          <p:spPr>
            <a:xfrm>
              <a:off x="2900827" y="91688"/>
              <a:ext cx="1634100" cy="1483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99"/>
            <p:cNvSpPr txBox="1"/>
            <p:nvPr/>
          </p:nvSpPr>
          <p:spPr>
            <a:xfrm>
              <a:off x="2715795" y="108853"/>
              <a:ext cx="2037000" cy="148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Person</a:t>
              </a:r>
              <a:r>
                <a:rPr lang="en-US" sz="1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en-US" sz="1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(Likes and</a:t>
              </a:r>
              <a:endParaRPr sz="2000" dirty="0">
                <a:solidFill>
                  <a:schemeClr val="dk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Dislikes)</a:t>
              </a:r>
              <a:endParaRPr dirty="0"/>
            </a:p>
          </p:txBody>
        </p:sp>
        <p:sp>
          <p:nvSpPr>
            <p:cNvPr id="937" name="Google Shape;937;p99"/>
            <p:cNvSpPr/>
            <p:nvPr/>
          </p:nvSpPr>
          <p:spPr>
            <a:xfrm rot="2119304">
              <a:off x="4582080" y="3679821"/>
              <a:ext cx="277601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938" name="Google Shape;938;p99"/>
            <p:cNvSpPr/>
            <p:nvPr/>
          </p:nvSpPr>
          <p:spPr>
            <a:xfrm>
              <a:off x="4698398" y="3722724"/>
              <a:ext cx="2124900" cy="1376400"/>
            </a:xfrm>
            <a:prstGeom prst="roundRect">
              <a:avLst>
                <a:gd name="adj" fmla="val 16667"/>
              </a:avLst>
            </a:prstGeom>
            <a:solidFill>
              <a:srgbClr val="ACD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99"/>
            <p:cNvSpPr txBox="1"/>
            <p:nvPr/>
          </p:nvSpPr>
          <p:spPr>
            <a:xfrm>
              <a:off x="4698396" y="3575850"/>
              <a:ext cx="2124900" cy="148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Support</a:t>
              </a:r>
              <a:r>
                <a:rPr lang="en-US" sz="1100">
                  <a:solidFill>
                    <a:schemeClr val="dk1"/>
                  </a:solidFill>
                </a:rPr>
                <a:t/>
              </a:r>
              <a:br>
                <a:rPr lang="en-US" sz="1100">
                  <a:solidFill>
                    <a:schemeClr val="dk1"/>
                  </a:solidFill>
                </a:rPr>
              </a:br>
              <a:r>
                <a:rPr lang="en-US" sz="2000">
                  <a:solidFill>
                    <a:schemeClr val="dk1"/>
                  </a:solidFill>
                </a:rPr>
                <a:t>(Instruction, Guidance, and Encouragement)</a:t>
              </a:r>
              <a:endParaRPr sz="1600"/>
            </a:p>
          </p:txBody>
        </p:sp>
        <p:sp>
          <p:nvSpPr>
            <p:cNvPr id="940" name="Google Shape;940;p99"/>
            <p:cNvSpPr/>
            <p:nvPr/>
          </p:nvSpPr>
          <p:spPr>
            <a:xfrm rot="8712373">
              <a:off x="2536963" y="3677636"/>
              <a:ext cx="31965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941" name="Google Shape;941;p99"/>
            <p:cNvSpPr/>
            <p:nvPr/>
          </p:nvSpPr>
          <p:spPr>
            <a:xfrm>
              <a:off x="672377" y="3716798"/>
              <a:ext cx="2124900" cy="1376400"/>
            </a:xfrm>
            <a:prstGeom prst="roundRect">
              <a:avLst>
                <a:gd name="adj" fmla="val 31462"/>
              </a:avLst>
            </a:prstGeom>
            <a:solidFill>
              <a:srgbClr val="BDCF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99"/>
            <p:cNvSpPr txBox="1"/>
            <p:nvPr/>
          </p:nvSpPr>
          <p:spPr>
            <a:xfrm>
              <a:off x="599563" y="3760193"/>
              <a:ext cx="1902600" cy="13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600"/>
            </a:p>
          </p:txBody>
        </p:sp>
      </p:grpSp>
      <p:sp>
        <p:nvSpPr>
          <p:cNvPr id="943" name="Google Shape;943;p99"/>
          <p:cNvSpPr txBox="1">
            <a:spLocks noGrp="1"/>
          </p:cNvSpPr>
          <p:nvPr>
            <p:ph type="title"/>
          </p:nvPr>
        </p:nvSpPr>
        <p:spPr>
          <a:xfrm>
            <a:off x="634350" y="33242"/>
            <a:ext cx="10923300" cy="10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>Anchors of Contented Involvement</a:t>
            </a:r>
            <a:endParaRPr sz="4800" b="1" dirty="0"/>
          </a:p>
        </p:txBody>
      </p:sp>
      <p:sp>
        <p:nvSpPr>
          <p:cNvPr id="944" name="Google Shape;944;p99"/>
          <p:cNvSpPr txBox="1"/>
          <p:nvPr/>
        </p:nvSpPr>
        <p:spPr>
          <a:xfrm>
            <a:off x="2148300" y="5048450"/>
            <a:ext cx="2792700" cy="15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Structure</a:t>
            </a:r>
            <a:endParaRPr sz="180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(Nature and Set-Up</a:t>
            </a:r>
            <a:endParaRPr sz="20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of Tasks)</a:t>
            </a: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381E1D7-A910-4538-BC69-C0EBF0BA2A0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33209" y="6451913"/>
            <a:ext cx="4114800" cy="365125"/>
          </a:xfrm>
        </p:spPr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127"/>
          <p:cNvSpPr txBox="1">
            <a:spLocks noGrp="1"/>
          </p:cNvSpPr>
          <p:nvPr>
            <p:ph type="title"/>
          </p:nvPr>
        </p:nvSpPr>
        <p:spPr>
          <a:xfrm>
            <a:off x="148725" y="79075"/>
            <a:ext cx="12043200" cy="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>What Is The Main Work Of A Caregiver?</a:t>
            </a:r>
            <a:endParaRPr sz="4800" b="1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2" name="Google Shape;1382;p127"/>
          <p:cNvGrpSpPr/>
          <p:nvPr/>
        </p:nvGrpSpPr>
        <p:grpSpPr>
          <a:xfrm>
            <a:off x="2739164" y="1068192"/>
            <a:ext cx="6862036" cy="5256408"/>
            <a:chOff x="1535436" y="10"/>
            <a:chExt cx="7643232" cy="5693369"/>
          </a:xfrm>
        </p:grpSpPr>
        <p:sp>
          <p:nvSpPr>
            <p:cNvPr id="1383" name="Google Shape;1383;p127"/>
            <p:cNvSpPr/>
            <p:nvPr/>
          </p:nvSpPr>
          <p:spPr>
            <a:xfrm>
              <a:off x="6212868" y="4082679"/>
              <a:ext cx="2965800" cy="1610700"/>
            </a:xfrm>
            <a:prstGeom prst="roundRect">
              <a:avLst>
                <a:gd name="adj" fmla="val 27603"/>
              </a:avLst>
            </a:prstGeom>
            <a:solidFill>
              <a:srgbClr val="D8E2F3">
                <a:alpha val="89803"/>
              </a:srgbClr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27"/>
            <p:cNvSpPr txBox="1"/>
            <p:nvPr/>
          </p:nvSpPr>
          <p:spPr>
            <a:xfrm>
              <a:off x="6911386" y="4366984"/>
              <a:ext cx="2227157" cy="1286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228600" marR="0" lvl="1" indent="-2159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Helping your person remain calm and in control</a:t>
              </a:r>
              <a:endParaRPr sz="1200" dirty="0"/>
            </a:p>
          </p:txBody>
        </p:sp>
        <p:sp>
          <p:nvSpPr>
            <p:cNvPr id="1385" name="Google Shape;1385;p127"/>
            <p:cNvSpPr/>
            <p:nvPr/>
          </p:nvSpPr>
          <p:spPr>
            <a:xfrm>
              <a:off x="1535441" y="4082651"/>
              <a:ext cx="2812500" cy="1610700"/>
            </a:xfrm>
            <a:prstGeom prst="roundRect">
              <a:avLst>
                <a:gd name="adj" fmla="val 19718"/>
              </a:avLst>
            </a:prstGeom>
            <a:solidFill>
              <a:srgbClr val="D8E2F3">
                <a:alpha val="89803"/>
              </a:srgbClr>
            </a:soli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27"/>
            <p:cNvSpPr txBox="1"/>
            <p:nvPr/>
          </p:nvSpPr>
          <p:spPr>
            <a:xfrm>
              <a:off x="1575471" y="4366979"/>
              <a:ext cx="1888800" cy="128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Includ</a:t>
              </a:r>
              <a:r>
                <a:rPr lang="en-US" sz="2000">
                  <a:solidFill>
                    <a:schemeClr val="dk1"/>
                  </a:solidFill>
                </a:rPr>
                <a:t>ing</a:t>
              </a: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family and care resources</a:t>
              </a:r>
              <a:endParaRPr/>
            </a:p>
          </p:txBody>
        </p:sp>
        <p:sp>
          <p:nvSpPr>
            <p:cNvPr id="1387" name="Google Shape;1387;p127"/>
            <p:cNvSpPr/>
            <p:nvPr/>
          </p:nvSpPr>
          <p:spPr>
            <a:xfrm>
              <a:off x="6212868" y="10"/>
              <a:ext cx="2925900" cy="1708200"/>
            </a:xfrm>
            <a:prstGeom prst="roundRect">
              <a:avLst>
                <a:gd name="adj" fmla="val 25699"/>
              </a:avLst>
            </a:prstGeom>
            <a:solidFill>
              <a:srgbClr val="D8E2F3">
                <a:alpha val="89803"/>
              </a:srgb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27"/>
            <p:cNvSpPr txBox="1"/>
            <p:nvPr/>
          </p:nvSpPr>
          <p:spPr>
            <a:xfrm>
              <a:off x="6819836" y="40022"/>
              <a:ext cx="2076900" cy="128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228600" marR="0" lvl="1" indent="-2159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US" sz="1800">
                  <a:solidFill>
                    <a:schemeClr val="dk1"/>
                  </a:solidFill>
                </a:rPr>
                <a:t>Taking care of </a:t>
              </a:r>
              <a:endParaRPr sz="1800"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    yourself</a:t>
              </a:r>
              <a:endParaRPr sz="1200"/>
            </a:p>
          </p:txBody>
        </p:sp>
        <p:sp>
          <p:nvSpPr>
            <p:cNvPr id="1389" name="Google Shape;1389;p127"/>
            <p:cNvSpPr/>
            <p:nvPr/>
          </p:nvSpPr>
          <p:spPr>
            <a:xfrm>
              <a:off x="1535436" y="10"/>
              <a:ext cx="2812500" cy="1708200"/>
            </a:xfrm>
            <a:prstGeom prst="roundRect">
              <a:avLst>
                <a:gd name="adj" fmla="val 25429"/>
              </a:avLst>
            </a:prstGeom>
            <a:solidFill>
              <a:srgbClr val="D8E2F3">
                <a:alpha val="89803"/>
              </a:srgb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27"/>
            <p:cNvSpPr txBox="1"/>
            <p:nvPr/>
          </p:nvSpPr>
          <p:spPr>
            <a:xfrm>
              <a:off x="1575464" y="40021"/>
              <a:ext cx="1888726" cy="1286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Keeping</a:t>
              </a: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your person enjoyably involved</a:t>
              </a:r>
              <a:endParaRPr/>
            </a:p>
          </p:txBody>
        </p:sp>
        <p:sp>
          <p:nvSpPr>
            <p:cNvPr id="1391" name="Google Shape;1391;p127"/>
            <p:cNvSpPr/>
            <p:nvPr/>
          </p:nvSpPr>
          <p:spPr>
            <a:xfrm>
              <a:off x="2834837" y="584346"/>
              <a:ext cx="2493600" cy="2205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27"/>
            <p:cNvSpPr txBox="1"/>
            <p:nvPr/>
          </p:nvSpPr>
          <p:spPr>
            <a:xfrm>
              <a:off x="3411314" y="1046585"/>
              <a:ext cx="1888800" cy="16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Guid</a:t>
              </a:r>
              <a:r>
                <a:rPr lang="en-US" sz="2100" b="1">
                  <a:solidFill>
                    <a:schemeClr val="lt1"/>
                  </a:solidFill>
                </a:rPr>
                <a:t>e</a:t>
              </a:r>
              <a:r>
                <a:rPr lang="en-US" sz="21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Daily Life</a:t>
              </a:r>
              <a:endParaRPr sz="1500"/>
            </a:p>
          </p:txBody>
        </p:sp>
        <p:sp>
          <p:nvSpPr>
            <p:cNvPr id="1393" name="Google Shape;1393;p127"/>
            <p:cNvSpPr/>
            <p:nvPr/>
          </p:nvSpPr>
          <p:spPr>
            <a:xfrm rot="5400000">
              <a:off x="5501098" y="516351"/>
              <a:ext cx="2238600" cy="234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27"/>
            <p:cNvSpPr txBox="1"/>
            <p:nvPr/>
          </p:nvSpPr>
          <p:spPr>
            <a:xfrm>
              <a:off x="5449802" y="1179061"/>
              <a:ext cx="1888800" cy="14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</a:rPr>
                <a:t> </a:t>
              </a:r>
              <a:r>
                <a:rPr lang="en-US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Manage Personal Well</a:t>
              </a:r>
              <a:r>
                <a:rPr lang="en-US" sz="2000" b="1">
                  <a:solidFill>
                    <a:schemeClr val="dk1"/>
                  </a:solidFill>
                </a:rPr>
                <a:t>b</a:t>
              </a:r>
              <a:r>
                <a:rPr lang="en-US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eing</a:t>
              </a:r>
              <a:endParaRPr/>
            </a:p>
          </p:txBody>
        </p:sp>
        <p:sp>
          <p:nvSpPr>
            <p:cNvPr id="1395" name="Google Shape;1395;p127"/>
            <p:cNvSpPr/>
            <p:nvPr/>
          </p:nvSpPr>
          <p:spPr>
            <a:xfrm rot="10800000">
              <a:off x="5449730" y="2910893"/>
              <a:ext cx="2271900" cy="203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27"/>
            <p:cNvSpPr txBox="1"/>
            <p:nvPr/>
          </p:nvSpPr>
          <p:spPr>
            <a:xfrm>
              <a:off x="5413938" y="2806133"/>
              <a:ext cx="1743300" cy="17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Guide Behavior</a:t>
              </a:r>
              <a:endParaRPr sz="1500"/>
            </a:p>
          </p:txBody>
        </p:sp>
        <p:sp>
          <p:nvSpPr>
            <p:cNvPr id="1397" name="Google Shape;1397;p127"/>
            <p:cNvSpPr/>
            <p:nvPr/>
          </p:nvSpPr>
          <p:spPr>
            <a:xfrm rot="-5400000">
              <a:off x="3058500" y="2680142"/>
              <a:ext cx="2046300" cy="249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27"/>
            <p:cNvSpPr txBox="1"/>
            <p:nvPr/>
          </p:nvSpPr>
          <p:spPr>
            <a:xfrm>
              <a:off x="3464190" y="2806158"/>
              <a:ext cx="1835980" cy="17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Manage Resources</a:t>
              </a:r>
              <a:endParaRPr sz="1500" dirty="0"/>
            </a:p>
          </p:txBody>
        </p:sp>
        <p:sp>
          <p:nvSpPr>
            <p:cNvPr id="1399" name="Google Shape;1399;p127"/>
            <p:cNvSpPr/>
            <p:nvPr/>
          </p:nvSpPr>
          <p:spPr>
            <a:xfrm>
              <a:off x="5011390" y="2334282"/>
              <a:ext cx="851100" cy="7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774" y="60000"/>
                  </a:moveTo>
                  <a:lnTo>
                    <a:pt x="6774" y="60000"/>
                  </a:lnTo>
                  <a:cubicBezTo>
                    <a:pt x="6774" y="34233"/>
                    <a:pt x="25733" y="12274"/>
                    <a:pt x="51523" y="8170"/>
                  </a:cubicBezTo>
                  <a:cubicBezTo>
                    <a:pt x="77313" y="4066"/>
                    <a:pt x="102311" y="19031"/>
                    <a:pt x="110526" y="43491"/>
                  </a:cubicBezTo>
                  <a:lnTo>
                    <a:pt x="116761" y="43491"/>
                  </a:lnTo>
                  <a:lnTo>
                    <a:pt x="106451" y="60000"/>
                  </a:lnTo>
                  <a:lnTo>
                    <a:pt x="89664" y="43491"/>
                  </a:lnTo>
                  <a:lnTo>
                    <a:pt x="95625" y="43491"/>
                  </a:lnTo>
                  <a:lnTo>
                    <a:pt x="95625" y="43491"/>
                  </a:lnTo>
                  <a:cubicBezTo>
                    <a:pt x="87499" y="27826"/>
                    <a:pt x="69016" y="19528"/>
                    <a:pt x="51034" y="23470"/>
                  </a:cubicBezTo>
                  <a:cubicBezTo>
                    <a:pt x="33053" y="27412"/>
                    <a:pt x="20323" y="42554"/>
                    <a:pt x="20323" y="60000"/>
                  </a:cubicBezTo>
                  <a:close/>
                </a:path>
              </a:pathLst>
            </a:custGeom>
            <a:solidFill>
              <a:srgbClr val="F7D5C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27"/>
            <p:cNvSpPr/>
            <p:nvPr/>
          </p:nvSpPr>
          <p:spPr>
            <a:xfrm rot="10800000">
              <a:off x="5011449" y="2618989"/>
              <a:ext cx="851100" cy="7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774" y="60000"/>
                  </a:moveTo>
                  <a:lnTo>
                    <a:pt x="6774" y="60000"/>
                  </a:lnTo>
                  <a:cubicBezTo>
                    <a:pt x="6774" y="34233"/>
                    <a:pt x="25733" y="12274"/>
                    <a:pt x="51523" y="8170"/>
                  </a:cubicBezTo>
                  <a:cubicBezTo>
                    <a:pt x="77313" y="4066"/>
                    <a:pt x="102311" y="19031"/>
                    <a:pt x="110526" y="43491"/>
                  </a:cubicBezTo>
                  <a:lnTo>
                    <a:pt x="116761" y="43491"/>
                  </a:lnTo>
                  <a:lnTo>
                    <a:pt x="106451" y="60000"/>
                  </a:lnTo>
                  <a:lnTo>
                    <a:pt x="89664" y="43491"/>
                  </a:lnTo>
                  <a:lnTo>
                    <a:pt x="95625" y="43491"/>
                  </a:lnTo>
                  <a:lnTo>
                    <a:pt x="95625" y="43491"/>
                  </a:lnTo>
                  <a:cubicBezTo>
                    <a:pt x="87499" y="27826"/>
                    <a:pt x="69016" y="19528"/>
                    <a:pt x="51034" y="23470"/>
                  </a:cubicBezTo>
                  <a:cubicBezTo>
                    <a:pt x="33053" y="27412"/>
                    <a:pt x="20323" y="42554"/>
                    <a:pt x="20323" y="60000"/>
                  </a:cubicBezTo>
                  <a:close/>
                </a:path>
              </a:pathLst>
            </a:custGeom>
            <a:solidFill>
              <a:srgbClr val="F7D5C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A827218-51EF-41DD-BB23-116FAB4F30F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132"/>
          <p:cNvSpPr txBox="1">
            <a:spLocks noGrp="1"/>
          </p:cNvSpPr>
          <p:nvPr>
            <p:ph type="title"/>
          </p:nvPr>
        </p:nvSpPr>
        <p:spPr>
          <a:xfrm>
            <a:off x="1981200" y="3810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b="1" dirty="0"/>
              <a:t>Caregiver Self-Care</a:t>
            </a:r>
            <a:endParaRPr dirty="0"/>
          </a:p>
        </p:txBody>
      </p:sp>
      <p:sp>
        <p:nvSpPr>
          <p:cNvPr id="1487" name="Google Shape;1487;p132"/>
          <p:cNvSpPr txBox="1">
            <a:spLocks noGrp="1"/>
          </p:cNvSpPr>
          <p:nvPr>
            <p:ph type="body" idx="1"/>
          </p:nvPr>
        </p:nvSpPr>
        <p:spPr>
          <a:xfrm>
            <a:off x="1619260" y="1647917"/>
            <a:ext cx="8962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lnSpc>
                <a:spcPct val="100000"/>
              </a:lnSpc>
              <a:spcAft>
                <a:spcPts val="0"/>
              </a:spcAft>
              <a:buSzPts val="3600"/>
              <a:buFont typeface="Wingdings" panose="05000000000000000000" pitchFamily="2" charset="2"/>
              <a:buChar char="§"/>
            </a:pPr>
            <a:r>
              <a:rPr lang="en-US" sz="3600" dirty="0"/>
              <a:t>Recognize and deal with feelings and emotions </a:t>
            </a:r>
            <a:r>
              <a:rPr lang="en-US" sz="3600" b="1" dirty="0"/>
              <a:t>→</a:t>
            </a:r>
            <a:r>
              <a:rPr lang="en-US" sz="3600" dirty="0"/>
              <a:t> Use the quadrant model.</a:t>
            </a:r>
          </a:p>
          <a:p>
            <a:pPr marL="285750" lvl="0" indent="-285750" algn="l" rtl="0">
              <a:lnSpc>
                <a:spcPct val="100000"/>
              </a:lnSpc>
              <a:spcAft>
                <a:spcPts val="0"/>
              </a:spcAft>
              <a:buSzPts val="3600"/>
              <a:buFont typeface="Wingdings" panose="05000000000000000000" pitchFamily="2" charset="2"/>
              <a:buChar char="§"/>
            </a:pPr>
            <a:endParaRPr sz="1800" dirty="0"/>
          </a:p>
          <a:p>
            <a:pPr marL="571500" lvl="0" indent="-57150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§"/>
            </a:pPr>
            <a:r>
              <a:rPr lang="en-US" sz="3600" dirty="0"/>
              <a:t> Develop a repertoire of self-time activities.</a:t>
            </a:r>
          </a:p>
          <a:p>
            <a:pPr marL="571500" lvl="0" indent="-57150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lvl="0" indent="-57150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§"/>
            </a:pPr>
            <a:r>
              <a:rPr lang="en-US" sz="3600" dirty="0"/>
              <a:t> Make time for self-care regularly </a:t>
            </a:r>
            <a:endParaRPr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810DE84-4929-4F2E-A56C-226C7639669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11"/>
          <p:cNvSpPr txBox="1">
            <a:spLocks noGrp="1"/>
          </p:cNvSpPr>
          <p:nvPr>
            <p:ph type="title"/>
          </p:nvPr>
        </p:nvSpPr>
        <p:spPr>
          <a:xfrm>
            <a:off x="1259457" y="381000"/>
            <a:ext cx="895134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b="1" dirty="0"/>
              <a:t>The OOVL Decision-Making Model</a:t>
            </a:r>
            <a:endParaRPr dirty="0"/>
          </a:p>
        </p:txBody>
      </p:sp>
      <p:sp>
        <p:nvSpPr>
          <p:cNvPr id="1122" name="Google Shape;1122;p111"/>
          <p:cNvSpPr txBox="1">
            <a:spLocks noGrp="1"/>
          </p:cNvSpPr>
          <p:nvPr>
            <p:ph type="body" idx="1"/>
          </p:nvPr>
        </p:nvSpPr>
        <p:spPr>
          <a:xfrm>
            <a:off x="999005" y="1825625"/>
            <a:ext cx="947224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4450" indent="0">
              <a:spcBef>
                <a:spcPts val="0"/>
              </a:spcBef>
              <a:buSzPts val="3600"/>
              <a:buNone/>
            </a:pPr>
            <a:r>
              <a:rPr lang="en-US" sz="3600" b="1" dirty="0" smtClean="0">
                <a:latin typeface="Calibri" panose="020F0502020204030204" pitchFamily="34" charset="0"/>
                <a:ea typeface="Archivo Black"/>
                <a:cs typeface="Calibri" panose="020F0502020204030204" pitchFamily="34" charset="0"/>
                <a:sym typeface="Archivo Black"/>
              </a:rPr>
              <a:t>O</a:t>
            </a:r>
            <a:r>
              <a:rPr lang="en-US" sz="3600" dirty="0" smtClean="0">
                <a:latin typeface="Calibri" panose="020F0502020204030204" pitchFamily="34" charset="0"/>
                <a:ea typeface="Archivo Black"/>
                <a:cs typeface="Calibri" panose="020F0502020204030204" pitchFamily="34" charset="0"/>
                <a:sym typeface="Archivo Black"/>
              </a:rPr>
              <a:t> – O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utcomes</a:t>
            </a:r>
          </a:p>
          <a:p>
            <a:pPr marL="1314450" indent="0">
              <a:spcBef>
                <a:spcPts val="0"/>
              </a:spcBef>
              <a:buSzPts val="3600"/>
              <a:buNone/>
            </a:pPr>
            <a:r>
              <a:rPr lang="en-US" sz="3600" b="1" dirty="0" smtClean="0">
                <a:latin typeface="Calibri" panose="020F0502020204030204" pitchFamily="34" charset="0"/>
                <a:ea typeface="Archivo Black"/>
                <a:cs typeface="Calibri" panose="020F0502020204030204" pitchFamily="34" charset="0"/>
                <a:sym typeface="Archivo Black"/>
              </a:rPr>
              <a:t>O</a:t>
            </a:r>
            <a:r>
              <a:rPr lang="en-US" sz="3600" dirty="0" smtClean="0">
                <a:latin typeface="Calibri" panose="020F0502020204030204" pitchFamily="34" charset="0"/>
                <a:ea typeface="Archivo Black"/>
                <a:cs typeface="Calibri" panose="020F0502020204030204" pitchFamily="34" charset="0"/>
                <a:sym typeface="Archivo Black"/>
              </a:rPr>
              <a:t> – O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ptions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14450" indent="0">
              <a:spcBef>
                <a:spcPts val="0"/>
              </a:spcBef>
              <a:buSzPts val="3600"/>
              <a:buNone/>
            </a:pPr>
            <a:r>
              <a:rPr lang="en-US" sz="1000" b="1" dirty="0" smtClean="0">
                <a:latin typeface="Calibri" panose="020F0502020204030204" pitchFamily="34" charset="0"/>
                <a:ea typeface="Archivo Black"/>
                <a:cs typeface="Calibri" panose="020F0502020204030204" pitchFamily="34" charset="0"/>
                <a:sym typeface="Archivo Black"/>
              </a:rPr>
              <a:t> </a:t>
            </a:r>
            <a:r>
              <a:rPr lang="en-US" sz="3600" b="1" dirty="0" smtClean="0">
                <a:latin typeface="Calibri" panose="020F0502020204030204" pitchFamily="34" charset="0"/>
                <a:ea typeface="Archivo Black"/>
                <a:cs typeface="Calibri" panose="020F0502020204030204" pitchFamily="34" charset="0"/>
                <a:sym typeface="Archivo Black"/>
              </a:rPr>
              <a:t>V</a:t>
            </a:r>
            <a:r>
              <a:rPr lang="en-US" sz="3600" dirty="0" smtClean="0">
                <a:latin typeface="Calibri" panose="020F0502020204030204" pitchFamily="34" charset="0"/>
                <a:ea typeface="Archivo Black"/>
                <a:cs typeface="Calibri" panose="020F0502020204030204" pitchFamily="34" charset="0"/>
                <a:sym typeface="Archivo Black"/>
              </a:rPr>
              <a:t> -  V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alues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14450" indent="0">
              <a:spcBef>
                <a:spcPts val="0"/>
              </a:spcBef>
              <a:buSzPts val="3600"/>
              <a:buNone/>
            </a:pPr>
            <a:r>
              <a:rPr lang="en-US" sz="2000" b="1" dirty="0" smtClean="0">
                <a:latin typeface="Calibri" panose="020F0502020204030204" pitchFamily="34" charset="0"/>
                <a:ea typeface="Archivo Black"/>
                <a:cs typeface="Calibri" panose="020F0502020204030204" pitchFamily="34" charset="0"/>
                <a:sym typeface="Archivo Black"/>
              </a:rPr>
              <a:t> </a:t>
            </a:r>
            <a:r>
              <a:rPr lang="en-US" sz="3600" b="1" dirty="0" smtClean="0">
                <a:latin typeface="Calibri" panose="020F0502020204030204" pitchFamily="34" charset="0"/>
                <a:ea typeface="Archivo Black"/>
                <a:cs typeface="Calibri" panose="020F0502020204030204" pitchFamily="34" charset="0"/>
                <a:sym typeface="Archivo Black"/>
              </a:rPr>
              <a:t>L</a:t>
            </a:r>
            <a:r>
              <a:rPr lang="en-US" sz="3600" dirty="0" smtClean="0">
                <a:latin typeface="Calibri" panose="020F0502020204030204" pitchFamily="34" charset="0"/>
                <a:ea typeface="Archivo Black"/>
                <a:cs typeface="Calibri" panose="020F0502020204030204" pitchFamily="34" charset="0"/>
                <a:sym typeface="Archivo Black"/>
              </a:rPr>
              <a:t> -  L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ikelihoods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0375" lvl="0" indent="-2317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3325" lvl="1" indent="-571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§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Effect of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dementia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illness on the person and its effect on possible outcomes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7121EDE-C03A-46C9-94CC-0FEA2F967DD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©2002-2021 University of Minnesota and  Savvy Systems, LLC. 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7" name="Google Shape;1127;p112"/>
          <p:cNvCxnSpPr/>
          <p:nvPr/>
        </p:nvCxnSpPr>
        <p:spPr>
          <a:xfrm rot="10800000" flipH="1">
            <a:off x="1493757" y="4230107"/>
            <a:ext cx="7042500" cy="8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8" name="Google Shape;1128;p112"/>
          <p:cNvCxnSpPr/>
          <p:nvPr/>
        </p:nvCxnSpPr>
        <p:spPr>
          <a:xfrm rot="10800000" flipH="1">
            <a:off x="1493757" y="4848499"/>
            <a:ext cx="7042500" cy="8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9" name="Google Shape;1129;p112"/>
          <p:cNvCxnSpPr/>
          <p:nvPr/>
        </p:nvCxnSpPr>
        <p:spPr>
          <a:xfrm rot="10800000" flipH="1">
            <a:off x="1493757" y="5466891"/>
            <a:ext cx="7042500" cy="8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0" name="Google Shape;1130;p112"/>
          <p:cNvCxnSpPr/>
          <p:nvPr/>
        </p:nvCxnSpPr>
        <p:spPr>
          <a:xfrm rot="10800000" flipH="1">
            <a:off x="1493757" y="6085283"/>
            <a:ext cx="7042500" cy="8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1" name="Google Shape;1131;p112"/>
          <p:cNvCxnSpPr/>
          <p:nvPr/>
        </p:nvCxnSpPr>
        <p:spPr>
          <a:xfrm>
            <a:off x="1493757" y="4238807"/>
            <a:ext cx="0" cy="185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2" name="Google Shape;1132;p112"/>
          <p:cNvCxnSpPr/>
          <p:nvPr/>
        </p:nvCxnSpPr>
        <p:spPr>
          <a:xfrm>
            <a:off x="8536396" y="4238807"/>
            <a:ext cx="0" cy="184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3" name="Google Shape;1133;p112"/>
          <p:cNvCxnSpPr/>
          <p:nvPr/>
        </p:nvCxnSpPr>
        <p:spPr>
          <a:xfrm>
            <a:off x="7879904" y="4247601"/>
            <a:ext cx="0" cy="184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4" name="Google Shape;1134;p112"/>
          <p:cNvCxnSpPr/>
          <p:nvPr/>
        </p:nvCxnSpPr>
        <p:spPr>
          <a:xfrm>
            <a:off x="7223412" y="4256395"/>
            <a:ext cx="0" cy="184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5" name="Google Shape;1135;p112"/>
          <p:cNvCxnSpPr/>
          <p:nvPr/>
        </p:nvCxnSpPr>
        <p:spPr>
          <a:xfrm>
            <a:off x="6566920" y="4265189"/>
            <a:ext cx="0" cy="184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6" name="Google Shape;1136;p112"/>
          <p:cNvCxnSpPr/>
          <p:nvPr/>
        </p:nvCxnSpPr>
        <p:spPr>
          <a:xfrm rot="10800000" flipH="1">
            <a:off x="6566920" y="1302313"/>
            <a:ext cx="1837500" cy="2927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7" name="Google Shape;1137;p112"/>
          <p:cNvCxnSpPr/>
          <p:nvPr/>
        </p:nvCxnSpPr>
        <p:spPr>
          <a:xfrm rot="10800000" flipH="1">
            <a:off x="7223412" y="1302313"/>
            <a:ext cx="1837500" cy="2927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8" name="Google Shape;1138;p112"/>
          <p:cNvCxnSpPr/>
          <p:nvPr/>
        </p:nvCxnSpPr>
        <p:spPr>
          <a:xfrm rot="10800000" flipH="1">
            <a:off x="7879904" y="1302313"/>
            <a:ext cx="1837500" cy="2927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9" name="Google Shape;1139;p112"/>
          <p:cNvCxnSpPr/>
          <p:nvPr/>
        </p:nvCxnSpPr>
        <p:spPr>
          <a:xfrm rot="10800000" flipH="1">
            <a:off x="8536396" y="1302313"/>
            <a:ext cx="1837500" cy="2927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0" name="Google Shape;1140;p112"/>
          <p:cNvCxnSpPr/>
          <p:nvPr/>
        </p:nvCxnSpPr>
        <p:spPr>
          <a:xfrm>
            <a:off x="8404511" y="1302175"/>
            <a:ext cx="1969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1" name="Google Shape;1141;p112"/>
          <p:cNvCxnSpPr/>
          <p:nvPr/>
        </p:nvCxnSpPr>
        <p:spPr>
          <a:xfrm>
            <a:off x="6895166" y="3714198"/>
            <a:ext cx="1969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2" name="Google Shape;1142;p112"/>
          <p:cNvSpPr txBox="1"/>
          <p:nvPr/>
        </p:nvSpPr>
        <p:spPr>
          <a:xfrm>
            <a:off x="1493757" y="3629209"/>
            <a:ext cx="1539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OPTIONS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112"/>
          <p:cNvSpPr txBox="1"/>
          <p:nvPr/>
        </p:nvSpPr>
        <p:spPr>
          <a:xfrm rot="-3418004">
            <a:off x="6072090" y="2017621"/>
            <a:ext cx="1916255" cy="523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OUTCOMES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112"/>
          <p:cNvSpPr txBox="1"/>
          <p:nvPr/>
        </p:nvSpPr>
        <p:spPr>
          <a:xfrm>
            <a:off x="8798699" y="4838228"/>
            <a:ext cx="2159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LIKELIHOODS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112"/>
          <p:cNvSpPr txBox="1"/>
          <p:nvPr/>
        </p:nvSpPr>
        <p:spPr>
          <a:xfrm>
            <a:off x="9025613" y="3763867"/>
            <a:ext cx="1480161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VALUES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112"/>
          <p:cNvSpPr txBox="1"/>
          <p:nvPr/>
        </p:nvSpPr>
        <p:spPr>
          <a:xfrm>
            <a:off x="0" y="1575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4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OOVL Decision-Making 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12"/>
          <p:cNvSpPr txBox="1"/>
          <p:nvPr/>
        </p:nvSpPr>
        <p:spPr>
          <a:xfrm>
            <a:off x="297450" y="1010225"/>
            <a:ext cx="4742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PRIMARY QUESTION: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                     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8" name="Google Shape;1148;p112"/>
          <p:cNvSpPr/>
          <p:nvPr/>
        </p:nvSpPr>
        <p:spPr>
          <a:xfrm>
            <a:off x="545325" y="1092825"/>
            <a:ext cx="413150" cy="523225"/>
          </a:xfrm>
          <a:prstGeom prst="flowChartDecision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3C77420-423D-4920-9873-41BBD1E9FBB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7201325"/>
            <a:ext cx="4114800" cy="365125"/>
          </a:xfrm>
        </p:spPr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  <p:sp>
        <p:nvSpPr>
          <p:cNvPr id="25" name="Footer Placeholder 2">
            <a:extLst>
              <a:ext uri="{FF2B5EF4-FFF2-40B4-BE49-F238E27FC236}">
                <a16:creationId xmlns:a16="http://schemas.microsoft.com/office/drawing/2014/main" xmlns="" id="{37121EDE-C03A-46C9-94CC-0FEA2F967DD7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©2002-2021 University of Minnesota and  Savvy Systems, LLC. 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133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b="1"/>
              <a:t>Family as a Caregiving Resource</a:t>
            </a:r>
            <a:endParaRPr/>
          </a:p>
        </p:txBody>
      </p:sp>
      <p:sp>
        <p:nvSpPr>
          <p:cNvPr id="1494" name="Google Shape;1494;p133"/>
          <p:cNvSpPr txBox="1">
            <a:spLocks noGrp="1"/>
          </p:cNvSpPr>
          <p:nvPr>
            <p:ph type="body" idx="1"/>
          </p:nvPr>
        </p:nvSpPr>
        <p:spPr>
          <a:xfrm>
            <a:off x="1183984" y="1836663"/>
            <a:ext cx="10127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§"/>
            </a:pPr>
            <a:r>
              <a:rPr lang="en-US" sz="3600" dirty="0"/>
              <a:t>Understand family caregiving strategies and types.</a:t>
            </a:r>
            <a:endParaRPr sz="3600" dirty="0"/>
          </a:p>
          <a:p>
            <a:pPr marL="8001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sz="3600" dirty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§"/>
            </a:pPr>
            <a:r>
              <a:rPr lang="en-US" sz="3600" dirty="0"/>
              <a:t>Overcome barriers to stronger family caregiving.</a:t>
            </a:r>
            <a:endParaRPr sz="3600" dirty="0"/>
          </a:p>
          <a:p>
            <a:pPr marL="1373187" lvl="1" indent="-571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600" dirty="0"/>
              <a:t>Schedules</a:t>
            </a:r>
            <a:endParaRPr sz="3600" dirty="0"/>
          </a:p>
          <a:p>
            <a:pPr marL="1373187" lvl="1" indent="-571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600" dirty="0"/>
              <a:t>Specific plans (tasks and activities with structure and support strategies)</a:t>
            </a:r>
            <a:endParaRPr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6D92ACB-4994-4990-8675-8F77E8237CC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136"/>
          <p:cNvSpPr txBox="1"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4800" b="1"/>
              <a:t>Wrap-Up</a:t>
            </a:r>
            <a:endParaRPr sz="4900"/>
          </a:p>
        </p:txBody>
      </p:sp>
      <p:sp>
        <p:nvSpPr>
          <p:cNvPr id="1534" name="Google Shape;1534;p136"/>
          <p:cNvSpPr txBox="1">
            <a:spLocks noGrp="1"/>
          </p:cNvSpPr>
          <p:nvPr>
            <p:ph type="body" idx="1"/>
          </p:nvPr>
        </p:nvSpPr>
        <p:spPr>
          <a:xfrm>
            <a:off x="1435261" y="1562259"/>
            <a:ext cx="9954228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lnSpc>
                <a:spcPct val="90000"/>
              </a:lnSpc>
              <a:spcAft>
                <a:spcPts val="0"/>
              </a:spcAft>
              <a:buSzPts val="3600"/>
              <a:buFont typeface="Wingdings" panose="05000000000000000000" pitchFamily="2" charset="2"/>
              <a:buChar char="§"/>
            </a:pPr>
            <a:r>
              <a:rPr lang="en-US" sz="3600" dirty="0"/>
              <a:t>Acknowledge </a:t>
            </a:r>
            <a:r>
              <a:rPr lang="en-US" sz="3600" dirty="0" smtClean="0"/>
              <a:t>your successes</a:t>
            </a:r>
            <a:r>
              <a:rPr lang="en-US" sz="3600" dirty="0"/>
              <a:t>.</a:t>
            </a:r>
            <a:endParaRPr sz="3600" dirty="0"/>
          </a:p>
          <a:p>
            <a:pPr marL="628650" lvl="0" indent="-171450" algn="l" rtl="0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sz="600" dirty="0"/>
          </a:p>
          <a:p>
            <a:pPr marL="571500" lvl="0" indent="-571500" algn="l" rtl="0">
              <a:lnSpc>
                <a:spcPct val="90000"/>
              </a:lnSpc>
              <a:spcAft>
                <a:spcPts val="0"/>
              </a:spcAft>
              <a:buSzPts val="3600"/>
              <a:buFont typeface="Wingdings" panose="05000000000000000000" pitchFamily="2" charset="2"/>
              <a:buChar char="§"/>
            </a:pPr>
            <a:r>
              <a:rPr lang="en-US" sz="3600" dirty="0"/>
              <a:t>Think about changes you’ve made.</a:t>
            </a:r>
            <a:endParaRPr sz="3600" dirty="0"/>
          </a:p>
          <a:p>
            <a:pPr marL="628650" lvl="0" indent="-171450" algn="l" rtl="0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sz="600" dirty="0"/>
          </a:p>
          <a:p>
            <a:pPr marL="571500" lvl="0" indent="-571500" algn="l" rtl="0">
              <a:lnSpc>
                <a:spcPct val="90000"/>
              </a:lnSpc>
              <a:spcAft>
                <a:spcPts val="0"/>
              </a:spcAft>
              <a:buSzPts val="3600"/>
              <a:buFont typeface="Wingdings" panose="05000000000000000000" pitchFamily="2" charset="2"/>
              <a:buChar char="§"/>
            </a:pPr>
            <a:r>
              <a:rPr lang="en-US" sz="3600" dirty="0"/>
              <a:t>You are taking better care of yourself.</a:t>
            </a:r>
            <a:endParaRPr sz="3600" dirty="0"/>
          </a:p>
          <a:p>
            <a:pPr marL="628650" lvl="0" indent="-171450" algn="l" rtl="0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sz="600" dirty="0"/>
          </a:p>
          <a:p>
            <a:pPr marL="571500" lvl="0" indent="-571500" algn="l" rtl="0">
              <a:lnSpc>
                <a:spcPct val="90000"/>
              </a:lnSpc>
              <a:spcAft>
                <a:spcPts val="0"/>
              </a:spcAft>
              <a:buSzPts val="3600"/>
              <a:buFont typeface="Wingdings" panose="05000000000000000000" pitchFamily="2" charset="2"/>
              <a:buChar char="§"/>
            </a:pPr>
            <a:r>
              <a:rPr lang="en-US" sz="3600" dirty="0" smtClean="0"/>
              <a:t>You can use the decision </a:t>
            </a:r>
            <a:r>
              <a:rPr lang="en-US" sz="3600" dirty="0"/>
              <a:t>grid </a:t>
            </a:r>
            <a:r>
              <a:rPr lang="en-US" sz="3600" dirty="0" smtClean="0"/>
              <a:t>when needed.</a:t>
            </a:r>
          </a:p>
          <a:p>
            <a:pPr marL="571500" lvl="0" indent="-571500">
              <a:buSzPts val="3600"/>
              <a:buFont typeface="Wingdings" panose="05000000000000000000" pitchFamily="2" charset="2"/>
              <a:buChar char="§"/>
            </a:pPr>
            <a:r>
              <a:rPr lang="en-US" sz="3600" dirty="0"/>
              <a:t>You </a:t>
            </a:r>
            <a:r>
              <a:rPr lang="en-US" sz="3600" dirty="0" smtClean="0"/>
              <a:t>know how to involve family, friends, and other resources </a:t>
            </a:r>
            <a:r>
              <a:rPr lang="en-US" sz="3600" dirty="0"/>
              <a:t>for support.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20AE3A-04E4-4DDA-9E02-7E0149BB07D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6"/>
          <p:cNvSpPr txBox="1">
            <a:spLocks noGrp="1"/>
          </p:cNvSpPr>
          <p:nvPr>
            <p:ph type="title"/>
          </p:nvPr>
        </p:nvSpPr>
        <p:spPr>
          <a:xfrm>
            <a:off x="94686" y="2250932"/>
            <a:ext cx="11995714" cy="363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00000"/>
              </a:lnSpc>
              <a:buSzPts val="4400"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Thank you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dirty="0" smtClean="0"/>
              <a:t>for </a:t>
            </a:r>
            <a:r>
              <a:rPr lang="en-US" sz="3200" dirty="0"/>
              <a:t>all that you are doing</a:t>
            </a:r>
            <a:r>
              <a:rPr lang="en-US" sz="3200" dirty="0" smtClean="0"/>
              <a:t>!!!!!</a:t>
            </a:r>
            <a:br>
              <a:rPr lang="en-US" sz="3200" dirty="0" smtClean="0"/>
            </a:br>
            <a:r>
              <a:rPr lang="en-US" sz="2800" dirty="0" smtClean="0"/>
              <a:t> </a:t>
            </a:r>
            <a:r>
              <a:rPr lang="en-US" sz="1400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i="1" dirty="0" smtClean="0">
                <a:latin typeface="Archivo Black"/>
                <a:ea typeface="Archivo Black"/>
                <a:cs typeface="Archivo Black"/>
                <a:sym typeface="Archivo Black"/>
              </a:rPr>
              <a:t>You have now learned the</a:t>
            </a:r>
            <a:br>
              <a:rPr lang="en-US" sz="3200" b="1" i="1" dirty="0" smtClean="0">
                <a:latin typeface="Archivo Black"/>
                <a:ea typeface="Archivo Black"/>
                <a:cs typeface="Archivo Black"/>
                <a:sym typeface="Archivo Black"/>
              </a:rPr>
            </a:br>
            <a:r>
              <a:rPr lang="en-US" sz="3200" b="1" i="1" dirty="0" smtClean="0">
                <a:latin typeface="Archivo Black"/>
                <a:ea typeface="Archivo Black"/>
                <a:cs typeface="Archivo Black"/>
                <a:sym typeface="Archivo Black"/>
              </a:rPr>
              <a:t>knowledge, skills, and mastery</a:t>
            </a:r>
            <a:br>
              <a:rPr lang="en-US" sz="3200" b="1" i="1" dirty="0" smtClean="0">
                <a:latin typeface="Archivo Black"/>
                <a:ea typeface="Archivo Black"/>
                <a:cs typeface="Archivo Black"/>
                <a:sym typeface="Archivo Black"/>
              </a:rPr>
            </a:br>
            <a:r>
              <a:rPr lang="en-US" sz="3200" b="1" i="1" dirty="0" smtClean="0">
                <a:latin typeface="Archivo Black"/>
                <a:ea typeface="Archivo Black"/>
                <a:cs typeface="Archivo Black"/>
                <a:sym typeface="Archivo Black"/>
              </a:rPr>
              <a:t>to be a Savvy Caregiver!</a:t>
            </a:r>
            <a:endParaRPr sz="3200" b="1" i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53DE0E-8C08-4DF8-A362-A74697B4BBE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444" y="469425"/>
            <a:ext cx="6256867" cy="1932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07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347024" y="378125"/>
            <a:ext cx="11237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/>
              <a:t>Caregiving Focus, Goal, and Rewards</a:t>
            </a:r>
            <a:endParaRPr sz="4800"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1"/>
          </p:nvPr>
        </p:nvSpPr>
        <p:spPr>
          <a:xfrm>
            <a:off x="578375" y="1222875"/>
            <a:ext cx="11005800" cy="56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tabLst>
                <a:tab pos="623888" algn="l"/>
              </a:tabLst>
            </a:pPr>
            <a:r>
              <a:rPr lang="en-US" sz="4000" b="1" dirty="0"/>
              <a:t>Focus on</a:t>
            </a:r>
            <a:endParaRPr sz="4000" dirty="0"/>
          </a:p>
          <a:p>
            <a:pPr marL="109855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Wingdings" panose="05000000000000000000" pitchFamily="2" charset="2"/>
              <a:buChar char="§"/>
              <a:tabLst>
                <a:tab pos="623888" algn="l"/>
              </a:tabLst>
            </a:pPr>
            <a:r>
              <a:rPr lang="en-US" sz="3400" dirty="0"/>
              <a:t>Person’s safety and comfort</a:t>
            </a:r>
            <a:endParaRPr sz="3400" dirty="0"/>
          </a:p>
          <a:p>
            <a:pPr marL="109855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Wingdings" panose="05000000000000000000" pitchFamily="2" charset="2"/>
              <a:buChar char="§"/>
              <a:tabLst>
                <a:tab pos="623888" algn="l"/>
              </a:tabLst>
            </a:pPr>
            <a:r>
              <a:rPr lang="en-US" sz="3400" dirty="0"/>
              <a:t>Meeting daily care </a:t>
            </a:r>
            <a:r>
              <a:rPr lang="en-US" sz="3400" dirty="0" smtClean="0"/>
              <a:t>needs</a:t>
            </a:r>
            <a:endParaRPr lang="en-US" sz="3400" dirty="0"/>
          </a:p>
          <a:p>
            <a:pPr marL="109855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Wingdings" panose="05000000000000000000" pitchFamily="2" charset="2"/>
              <a:buChar char="§"/>
              <a:tabLst>
                <a:tab pos="623888" algn="l"/>
              </a:tabLst>
            </a:pPr>
            <a:r>
              <a:rPr lang="en-US" sz="3400" dirty="0" smtClean="0"/>
              <a:t>“Contented </a:t>
            </a:r>
            <a:r>
              <a:rPr lang="en-US" sz="3400" dirty="0"/>
              <a:t>Involvement”</a:t>
            </a:r>
            <a:endParaRPr sz="34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>
                <a:tab pos="623888" algn="l"/>
              </a:tabLst>
            </a:pPr>
            <a:endParaRPr sz="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tabLst>
                <a:tab pos="623888" algn="l"/>
              </a:tabLst>
            </a:pPr>
            <a:r>
              <a:rPr lang="en-US" sz="4000" b="1" dirty="0"/>
              <a:t>A Modest Goal for Caregiving is to...</a:t>
            </a:r>
            <a:r>
              <a:rPr lang="en-US" sz="4300" b="1" dirty="0"/>
              <a:t> </a:t>
            </a:r>
            <a:endParaRPr sz="4300" b="1" dirty="0"/>
          </a:p>
          <a:p>
            <a:pPr marL="1090613" lvl="0" indent="-457200">
              <a:spcBef>
                <a:spcPts val="0"/>
              </a:spcBef>
              <a:buSzPts val="3400"/>
              <a:buFont typeface="Wingdings" panose="05000000000000000000" pitchFamily="2" charset="2"/>
              <a:buChar char="§"/>
              <a:tabLst>
                <a:tab pos="623888" algn="l"/>
              </a:tabLst>
            </a:pPr>
            <a:r>
              <a:rPr lang="en-US" sz="3400" dirty="0"/>
              <a:t>Help guide the person through days that are as safe, calm, and pleasant as possible.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tabLst>
                <a:tab pos="623888" algn="l"/>
              </a:tabLst>
            </a:pPr>
            <a:endParaRPr sz="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tabLst>
                <a:tab pos="623888" algn="l"/>
              </a:tabLst>
            </a:pPr>
            <a:r>
              <a:rPr lang="en-US" sz="4000" b="1" dirty="0"/>
              <a:t>Rewards of Caregiving</a:t>
            </a:r>
            <a:endParaRPr sz="4000" b="1" dirty="0"/>
          </a:p>
          <a:p>
            <a:pPr marL="1090613" lvl="0" indent="-457200" algn="l" rtl="0">
              <a:spcBef>
                <a:spcPts val="0"/>
              </a:spcBef>
              <a:spcAft>
                <a:spcPts val="0"/>
              </a:spcAft>
              <a:buSzPts val="3400"/>
              <a:buFont typeface="Wingdings" panose="05000000000000000000" pitchFamily="2" charset="2"/>
              <a:buChar char="§"/>
              <a:tabLst>
                <a:tab pos="623888" algn="l"/>
              </a:tabLst>
            </a:pPr>
            <a:r>
              <a:rPr lang="en-US" sz="3400" dirty="0"/>
              <a:t>A variety of forms of self-fulfillment</a:t>
            </a:r>
            <a:endParaRPr sz="38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80B4D1-46FA-4269-8C74-B9F3139BB2A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132200" y="381000"/>
            <a:ext cx="11881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4800" b="1" dirty="0"/>
              <a:t>Facts About Family Caregivers</a:t>
            </a:r>
            <a:endParaRPr sz="4800" dirty="0"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761075" y="1722300"/>
            <a:ext cx="5492700" cy="3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9113" lvl="0" indent="-51911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 smtClean="0"/>
              <a:t>Provide </a:t>
            </a:r>
            <a:r>
              <a:rPr lang="en-US" sz="3000" dirty="0"/>
              <a:t>80% of community care</a:t>
            </a:r>
            <a:endParaRPr sz="3000" dirty="0"/>
          </a:p>
          <a:p>
            <a:pPr marL="519113" lvl="0" indent="-5191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 smtClean="0"/>
              <a:t>Provide </a:t>
            </a:r>
            <a:r>
              <a:rPr lang="en-US" sz="3000" dirty="0"/>
              <a:t>4 to 6 hours of </a:t>
            </a:r>
            <a:r>
              <a:rPr lang="en-US" sz="3000" dirty="0" smtClean="0"/>
              <a:t>care per day</a:t>
            </a:r>
            <a:endParaRPr sz="3000" dirty="0"/>
          </a:p>
          <a:p>
            <a:pPr marL="519113" lvl="0" indent="-5191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 smtClean="0"/>
              <a:t>Provide </a:t>
            </a:r>
            <a:r>
              <a:rPr lang="en-US" sz="3000" dirty="0"/>
              <a:t>care for 4 to 5 years</a:t>
            </a:r>
            <a:endParaRPr sz="3000" dirty="0"/>
          </a:p>
          <a:p>
            <a:pPr marL="519113" lvl="0" indent="-5191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 smtClean="0"/>
              <a:t>20</a:t>
            </a:r>
            <a:r>
              <a:rPr lang="en-US" sz="3000" dirty="0"/>
              <a:t>% provide care for </a:t>
            </a:r>
            <a:r>
              <a:rPr lang="en-US" sz="3000" dirty="0" smtClean="0"/>
              <a:t>more than 4 </a:t>
            </a:r>
            <a:r>
              <a:rPr lang="en-US" sz="3000" dirty="0"/>
              <a:t>years</a:t>
            </a:r>
            <a:endParaRPr sz="3000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24"/>
          <p:cNvSpPr txBox="1"/>
          <p:nvPr/>
        </p:nvSpPr>
        <p:spPr>
          <a:xfrm>
            <a:off x="6574325" y="1524000"/>
            <a:ext cx="5075808" cy="31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7988" lvl="0" indent="-4206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70% are women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7988" lvl="0" indent="-4206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are employed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7988" lvl="0" indent="-4206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 for children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7988" lvl="0" indent="-4206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Typically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only one point person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7988" indent="-420688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Deal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</a:t>
            </a:r>
            <a:r>
              <a:rPr lang="en-US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3200" dirty="0" smtClean="0">
                <a:latin typeface="Calibri"/>
                <a:ea typeface="Calibri"/>
                <a:cs typeface="Calibri"/>
                <a:sym typeface="Calibri"/>
              </a:rPr>
              <a:t>ehavioral 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3200" dirty="0" smtClean="0">
                <a:latin typeface="Calibri"/>
                <a:ea typeface="Calibri"/>
                <a:cs typeface="Calibri"/>
                <a:sym typeface="Calibri"/>
              </a:rPr>
              <a:t>psychological symptoms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DE80350-5AA6-4144-8D1A-4A8467F9A9B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08925" y="214825"/>
            <a:ext cx="11640000" cy="14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b="1" dirty="0"/>
              <a:t>Compared to Other Caregivers, Caregivers of Persons Living With Dementia Are:</a:t>
            </a:r>
            <a:endParaRPr b="1" dirty="0"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689925" y="1931920"/>
            <a:ext cx="11093400" cy="3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dirty="0"/>
              <a:t>  Twice as likely to have physical or emotional health issues</a:t>
            </a:r>
            <a:endParaRPr dirty="0"/>
          </a:p>
          <a:p>
            <a:pPr lvl="0" indent="-457200">
              <a:buSzPts val="2800"/>
              <a:buFont typeface="Wingdings" panose="05000000000000000000" pitchFamily="2" charset="2"/>
              <a:buChar char="§"/>
            </a:pPr>
            <a:r>
              <a:rPr lang="en-US" dirty="0"/>
              <a:t>  More than twice as likely to use depression and anxiety medications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dirty="0"/>
              <a:t>  At higher risk of social isolation and/or economic distress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dirty="0"/>
              <a:t>  Only half as likely to use health care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dirty="0"/>
              <a:t>  Likely to have weakened immune systems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dirty="0"/>
              <a:t>  Likely to experience family conflict, relational changes and losses </a:t>
            </a:r>
            <a:endParaRPr dirty="0"/>
          </a:p>
        </p:txBody>
      </p:sp>
      <p:sp>
        <p:nvSpPr>
          <p:cNvPr id="174" name="Google Shape;174;p25"/>
          <p:cNvSpPr txBox="1"/>
          <p:nvPr/>
        </p:nvSpPr>
        <p:spPr>
          <a:xfrm>
            <a:off x="685800" y="5297932"/>
            <a:ext cx="10896600" cy="839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Importantly: Rewards are Possible!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FBC983-4ED4-439F-A991-61615BCA539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/>
        </p:nvSpPr>
        <p:spPr>
          <a:xfrm>
            <a:off x="75" y="1430550"/>
            <a:ext cx="12192000" cy="20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Dementia is a condition of global deterioration of</a:t>
            </a:r>
            <a:endParaRPr sz="4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</a:t>
            </a:r>
            <a:r>
              <a:rPr lang="en-US" sz="4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cognition that impairs </a:t>
            </a:r>
            <a:endParaRPr sz="4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thought </a:t>
            </a:r>
            <a:r>
              <a:rPr lang="en-US" sz="4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social functioning.</a:t>
            </a:r>
            <a:r>
              <a:rPr lang="en-US" sz="4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720"/>
              </a:spcBef>
              <a:spcAft>
                <a:spcPts val="0"/>
              </a:spcAft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434231" y="292100"/>
            <a:ext cx="11248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Archivo Black"/>
                <a:cs typeface="Calibri" panose="020F0502020204030204" pitchFamily="34" charset="0"/>
                <a:sym typeface="Archivo Black"/>
              </a:rPr>
              <a:t>What </a:t>
            </a:r>
            <a: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ea typeface="Archivo Black"/>
                <a:cs typeface="Calibri" panose="020F0502020204030204" pitchFamily="34" charset="0"/>
                <a:sym typeface="Archivo Black"/>
              </a:rPr>
              <a:t>i</a:t>
            </a:r>
            <a:r>
              <a:rPr lang="en-US" sz="48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Archivo Black"/>
                <a:cs typeface="Calibri" panose="020F0502020204030204" pitchFamily="34" charset="0"/>
                <a:sym typeface="Archivo Black"/>
              </a:rPr>
              <a:t>s Dementia?</a:t>
            </a:r>
            <a:endParaRPr sz="4800" b="1" dirty="0">
              <a:solidFill>
                <a:schemeClr val="tx1"/>
              </a:solidFill>
              <a:latin typeface="Calibri" panose="020F0502020204030204" pitchFamily="34" charset="0"/>
              <a:ea typeface="Archivo Black"/>
              <a:cs typeface="Calibri" panose="020F0502020204030204" pitchFamily="34" charset="0"/>
              <a:sym typeface="Archivo Black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1066800" y="3581400"/>
            <a:ext cx="10134600" cy="1570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term “dementia” describes a set of symptoms that are produced by a variety of specific diseases, such as Alzheimer’s Disease.  It is also used to refer to the illnesses that product these symptoms. </a:t>
            </a:r>
            <a:endParaRPr sz="2800" i="0" u="none" strike="noStrike" cap="none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676B832-2772-4ACF-8AD6-A27665B82C4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>
            <a:spLocks noGrp="1"/>
          </p:cNvSpPr>
          <p:nvPr>
            <p:ph type="title"/>
          </p:nvPr>
        </p:nvSpPr>
        <p:spPr>
          <a:xfrm>
            <a:off x="358350" y="133877"/>
            <a:ext cx="11294100" cy="1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800" b="1" dirty="0"/>
              <a:t>Facts About Neurocognitive Illnesses That Produce Dementia Symptoms</a:t>
            </a:r>
            <a:endParaRPr sz="4800" b="1" dirty="0"/>
          </a:p>
        </p:txBody>
      </p:sp>
      <p:sp>
        <p:nvSpPr>
          <p:cNvPr id="189" name="Google Shape;189;p27"/>
          <p:cNvSpPr txBox="1">
            <a:spLocks noGrp="1"/>
          </p:cNvSpPr>
          <p:nvPr>
            <p:ph type="body" idx="1"/>
          </p:nvPr>
        </p:nvSpPr>
        <p:spPr>
          <a:xfrm>
            <a:off x="849150" y="1682950"/>
            <a:ext cx="10493700" cy="48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b="1" dirty="0" smtClean="0"/>
              <a:t>Not</a:t>
            </a:r>
            <a:r>
              <a:rPr lang="en-US" sz="3200" dirty="0" smtClean="0"/>
              <a:t> a part of normal aging</a:t>
            </a:r>
            <a:endParaRPr dirty="0" smtClean="0"/>
          </a:p>
          <a:p>
            <a:pPr marL="4699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 smtClean="0"/>
              <a:t>Produced by a number of diseases</a:t>
            </a:r>
            <a:endParaRPr dirty="0" smtClean="0"/>
          </a:p>
          <a:p>
            <a:pPr marL="9271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Arial" panose="020B0604020202020204" pitchFamily="34" charset="0"/>
              <a:buChar char="•"/>
            </a:pPr>
            <a:r>
              <a:rPr lang="en-US" sz="3200" dirty="0" smtClean="0"/>
              <a:t>Alzheimer’s Disease (AD) </a:t>
            </a:r>
          </a:p>
          <a:p>
            <a:pPr marL="9271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Arial" panose="020B0604020202020204" pitchFamily="34" charset="0"/>
              <a:buChar char="•"/>
            </a:pPr>
            <a:r>
              <a:rPr lang="en-US" sz="3200" dirty="0" smtClean="0"/>
              <a:t>Lewy Body Dementia </a:t>
            </a:r>
          </a:p>
          <a:p>
            <a:pPr marL="927100" lvl="1" indent="-457200">
              <a:spcBef>
                <a:spcPts val="0"/>
              </a:spcBef>
              <a:buSzPts val="3400"/>
              <a:buFont typeface="Arial" panose="020B0604020202020204" pitchFamily="34" charset="0"/>
              <a:buChar char="•"/>
            </a:pPr>
            <a:r>
              <a:rPr lang="en-US" sz="3200" dirty="0" smtClean="0"/>
              <a:t>Vascular Dementia</a:t>
            </a:r>
            <a:endParaRPr lang="en-US" dirty="0" smtClean="0"/>
          </a:p>
          <a:p>
            <a:pPr marL="9271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Arial" panose="020B0604020202020204" pitchFamily="34" charset="0"/>
              <a:buChar char="•"/>
            </a:pPr>
            <a:r>
              <a:rPr lang="en-US" sz="3200" dirty="0" smtClean="0"/>
              <a:t>Frontotemporal Dementia</a:t>
            </a:r>
            <a:endParaRPr dirty="0" smtClean="0"/>
          </a:p>
          <a:p>
            <a:pPr marL="9271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Arial" panose="020B0604020202020204" pitchFamily="34" charset="0"/>
              <a:buChar char="•"/>
            </a:pPr>
            <a:r>
              <a:rPr lang="en-US" sz="3200" dirty="0" smtClean="0"/>
              <a:t>Other dementias associated with Parkinson’s and HIV</a:t>
            </a:r>
          </a:p>
          <a:p>
            <a:pPr marL="9271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Arial" panose="020B0604020202020204" pitchFamily="34" charset="0"/>
              <a:buChar char="•"/>
            </a:pPr>
            <a:r>
              <a:rPr lang="en-US" sz="3200" dirty="0" smtClean="0"/>
              <a:t>Can have more than one type</a:t>
            </a:r>
            <a:endParaRPr dirty="0" smtClean="0"/>
          </a:p>
          <a:p>
            <a:pPr marL="4699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 smtClean="0"/>
              <a:t>Progressive</a:t>
            </a:r>
            <a:endParaRPr sz="3200" dirty="0" smtClean="0"/>
          </a:p>
          <a:p>
            <a:pPr marL="4699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 smtClean="0"/>
              <a:t>Typically not reversible; ultimately terminal</a:t>
            </a: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AFB0B2-E20F-4A48-8411-203F3F1415B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©2002-2021 University of Minnesota and  Savvy Systems, LLC. 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xfrm>
            <a:off x="1905000" y="76200"/>
            <a:ext cx="8458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4800" b="1" dirty="0"/>
              <a:t>Arriving at a Dementia Diagnosis</a:t>
            </a:r>
            <a:endParaRPr sz="4800" b="1" dirty="0"/>
          </a:p>
        </p:txBody>
      </p:sp>
      <p:sp>
        <p:nvSpPr>
          <p:cNvPr id="226" name="Google Shape;226;p33"/>
          <p:cNvSpPr txBox="1">
            <a:spLocks noGrp="1"/>
          </p:cNvSpPr>
          <p:nvPr>
            <p:ph type="body" idx="1"/>
          </p:nvPr>
        </p:nvSpPr>
        <p:spPr>
          <a:xfrm>
            <a:off x="1535289" y="1143000"/>
            <a:ext cx="9232911" cy="49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76238" lvl="0" indent="-4143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•"/>
            </a:pPr>
            <a:r>
              <a:rPr lang="en-US" sz="3400" dirty="0" smtClean="0"/>
              <a:t>Serious </a:t>
            </a:r>
            <a:r>
              <a:rPr lang="en-US" sz="3400" dirty="0"/>
              <a:t>memory problems, especially </a:t>
            </a:r>
            <a:r>
              <a:rPr lang="en-US" sz="3400" dirty="0" smtClean="0"/>
              <a:t>with Alzheimer’s </a:t>
            </a:r>
            <a:r>
              <a:rPr lang="en-US" sz="3400" dirty="0"/>
              <a:t>disease</a:t>
            </a:r>
            <a:endParaRPr sz="1400" dirty="0"/>
          </a:p>
          <a:p>
            <a:pPr marL="2286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•"/>
            </a:pPr>
            <a:r>
              <a:rPr lang="en-US" sz="3400" dirty="0"/>
              <a:t> At least one other symptom:</a:t>
            </a:r>
            <a:endParaRPr sz="3400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600" dirty="0"/>
          </a:p>
          <a:p>
            <a:pPr marL="97155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oto Sans Symbols"/>
              <a:buChar char="✔"/>
            </a:pPr>
            <a:r>
              <a:rPr lang="en-US" sz="3400" dirty="0"/>
              <a:t> Difficulties with social functioning</a:t>
            </a:r>
            <a:endParaRPr sz="3400" dirty="0"/>
          </a:p>
          <a:p>
            <a:pPr marL="97155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oto Sans Symbols"/>
              <a:buChar char="✔"/>
            </a:pPr>
            <a:r>
              <a:rPr lang="en-US" sz="3400" dirty="0"/>
              <a:t> Changes in personality</a:t>
            </a:r>
            <a:endParaRPr sz="3400" dirty="0"/>
          </a:p>
          <a:p>
            <a:pPr marL="97155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oto Sans Symbols"/>
              <a:buChar char="✔"/>
            </a:pPr>
            <a:r>
              <a:rPr lang="en-US" sz="3400" dirty="0"/>
              <a:t> Impaired abstract thinking</a:t>
            </a:r>
            <a:endParaRPr sz="3400" dirty="0"/>
          </a:p>
          <a:p>
            <a:pPr marL="97155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oto Sans Symbols"/>
              <a:buChar char="✔"/>
            </a:pPr>
            <a:r>
              <a:rPr lang="en-US" sz="3400" dirty="0"/>
              <a:t> Disturbances of other thinking processes</a:t>
            </a:r>
            <a:endParaRPr sz="3400" dirty="0"/>
          </a:p>
          <a:p>
            <a:pPr marL="97155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oto Sans Symbols"/>
              <a:buChar char="✔"/>
            </a:pPr>
            <a:r>
              <a:rPr lang="en-US" sz="3400" dirty="0"/>
              <a:t> Impaired judgment</a:t>
            </a:r>
            <a:endParaRPr sz="34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B4D49AE-647B-48D9-98C1-55A22077FF3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53DE0E-8C08-4DF8-A362-A74697B4BBE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9550"/>
            <a:ext cx="4071261" cy="125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67" y="2697163"/>
            <a:ext cx="5691421" cy="350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495;p56"/>
          <p:cNvSpPr txBox="1">
            <a:spLocks/>
          </p:cNvSpPr>
          <p:nvPr/>
        </p:nvSpPr>
        <p:spPr>
          <a:xfrm>
            <a:off x="94686" y="1197048"/>
            <a:ext cx="11995714" cy="18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US" b="1" kern="0" dirty="0" smtClean="0"/>
              <a:t>Session 1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14737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0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800" b="1"/>
              <a:t>Alzheimer’s Disease</a:t>
            </a:r>
            <a:endParaRPr sz="4800" b="1"/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1"/>
          </p:nvPr>
        </p:nvSpPr>
        <p:spPr>
          <a:xfrm>
            <a:off x="838200" y="950976"/>
            <a:ext cx="10515600" cy="572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Produced by an abnormal accumulation of proteins in the brain (beta-amyloid and tau)</a:t>
            </a:r>
            <a:endParaRPr sz="3200" dirty="0"/>
          </a:p>
          <a:p>
            <a:pPr marL="4699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Progressive interference with brain’s ability to send and receive messages</a:t>
            </a:r>
            <a:endParaRPr sz="600" dirty="0"/>
          </a:p>
          <a:p>
            <a:pPr marL="4699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Often affects memory and language first</a:t>
            </a:r>
            <a:endParaRPr sz="600" dirty="0"/>
          </a:p>
          <a:p>
            <a:pPr marL="4699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Affects “executive functioning”</a:t>
            </a:r>
            <a:endParaRPr sz="600" dirty="0"/>
          </a:p>
          <a:p>
            <a:pPr marL="4699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Eventually affects all brain functions</a:t>
            </a:r>
            <a:endParaRPr sz="600" dirty="0"/>
          </a:p>
          <a:p>
            <a:pPr marL="4699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Some hereditary influence; age is main risk</a:t>
            </a:r>
          </a:p>
          <a:p>
            <a:pPr marL="4699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Most common cause of dementia</a:t>
            </a:r>
          </a:p>
          <a:p>
            <a:pPr marL="457200" lvl="0" indent="-444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3400"/>
              <a:buChar char="➢"/>
            </a:pPr>
            <a:endParaRPr sz="3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3C64C0E-F481-4719-9ADD-1FCCD7009EB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0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4400"/>
            </a:pPr>
            <a:r>
              <a:rPr lang="en-US" sz="4800" b="1" dirty="0"/>
              <a:t>Lewy Body Dementia</a:t>
            </a:r>
            <a:endParaRPr sz="4800" b="1" dirty="0"/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1"/>
          </p:nvPr>
        </p:nvSpPr>
        <p:spPr>
          <a:xfrm>
            <a:off x="838200" y="1147751"/>
            <a:ext cx="10515600" cy="572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Progressive illness linked to abnormal accumulation of certain proteins in the brain</a:t>
            </a:r>
          </a:p>
          <a:p>
            <a:pPr marL="4699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Fluctuations in alertness</a:t>
            </a:r>
          </a:p>
          <a:p>
            <a:pPr marL="4699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Slowing of gait and difficulties with walking and balance</a:t>
            </a:r>
          </a:p>
          <a:p>
            <a:pPr marL="4699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Often involves vivid hallucinations </a:t>
            </a:r>
          </a:p>
          <a:p>
            <a:pPr marL="4699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Unusual sleep behaviors</a:t>
            </a:r>
          </a:p>
          <a:p>
            <a:pPr marL="4699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Generally, no family history</a:t>
            </a:r>
          </a:p>
          <a:p>
            <a:pPr marL="4699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Second most common cause of </a:t>
            </a:r>
            <a:r>
              <a:rPr lang="en-US" sz="3200" dirty="0" smtClean="0"/>
              <a:t>dementia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3C64C0E-F481-4719-9ADD-1FCCD7009EB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1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800" b="1" dirty="0"/>
              <a:t>Vascular Dementia</a:t>
            </a:r>
            <a:endParaRPr sz="4800" b="1" dirty="0"/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1536850" y="1371600"/>
            <a:ext cx="9816950" cy="49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Wingdings" panose="05000000000000000000" pitchFamily="2" charset="2"/>
              <a:buChar char="§"/>
            </a:pPr>
            <a:r>
              <a:rPr lang="en-US" sz="3400" dirty="0"/>
              <a:t>Produced by an ongoing series of small strokes</a:t>
            </a:r>
            <a:endParaRPr sz="3400" dirty="0"/>
          </a:p>
          <a:p>
            <a:pPr marL="4191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3400"/>
              <a:buFont typeface="Wingdings" panose="05000000000000000000" pitchFamily="2" charset="2"/>
              <a:buChar char="§"/>
            </a:pPr>
            <a:r>
              <a:rPr lang="en-US" sz="3400" dirty="0"/>
              <a:t>Main risk factors are cardio-metabolic</a:t>
            </a:r>
            <a:endParaRPr sz="3400" dirty="0"/>
          </a:p>
          <a:p>
            <a:pPr marL="1308100" lvl="2" indent="-457200">
              <a:buSzPts val="3400"/>
              <a:buFont typeface="Wingdings" panose="05000000000000000000" pitchFamily="2" charset="2"/>
              <a:buChar char="§"/>
            </a:pPr>
            <a:r>
              <a:rPr lang="en-US" sz="3000" dirty="0"/>
              <a:t>Diabetes</a:t>
            </a:r>
            <a:endParaRPr sz="3000" dirty="0"/>
          </a:p>
          <a:p>
            <a:pPr marL="1308100" lvl="2" indent="-457200">
              <a:buSzPts val="3400"/>
              <a:buFont typeface="Wingdings" panose="05000000000000000000" pitchFamily="2" charset="2"/>
              <a:buChar char="§"/>
            </a:pPr>
            <a:r>
              <a:rPr lang="en-US" sz="3000" dirty="0"/>
              <a:t>High blood pressure</a:t>
            </a:r>
            <a:endParaRPr sz="3000" dirty="0"/>
          </a:p>
          <a:p>
            <a:pPr marL="1308100" lvl="2" indent="-457200">
              <a:buSzPts val="3400"/>
              <a:buFont typeface="Wingdings" panose="05000000000000000000" pitchFamily="2" charset="2"/>
              <a:buChar char="§"/>
            </a:pPr>
            <a:r>
              <a:rPr lang="en-US" sz="3000" dirty="0"/>
              <a:t>High cholesterol</a:t>
            </a:r>
            <a:endParaRPr sz="3000" dirty="0"/>
          </a:p>
          <a:p>
            <a:pPr marL="1308100" lvl="2" indent="-457200">
              <a:buSzPts val="3400"/>
              <a:buFont typeface="Wingdings" panose="05000000000000000000" pitchFamily="2" charset="2"/>
              <a:buChar char="§"/>
            </a:pPr>
            <a:r>
              <a:rPr lang="en-US" sz="3000" dirty="0"/>
              <a:t>Obesity</a:t>
            </a:r>
            <a:endParaRPr sz="3000" dirty="0"/>
          </a:p>
          <a:p>
            <a:pPr marL="4191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Wingdings" panose="05000000000000000000" pitchFamily="2" charset="2"/>
              <a:buChar char="§"/>
            </a:pPr>
            <a:r>
              <a:rPr lang="en-US" sz="3400" dirty="0"/>
              <a:t>Control of risk factors may slow progression</a:t>
            </a:r>
            <a:endParaRPr sz="3400" dirty="0"/>
          </a:p>
          <a:p>
            <a:pPr marL="4191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Wingdings" panose="05000000000000000000" pitchFamily="2" charset="2"/>
              <a:buChar char="§"/>
            </a:pPr>
            <a:r>
              <a:rPr lang="en-US" sz="3400" dirty="0"/>
              <a:t>Some hereditary risk, but control of cardio-metabolic factors is key to prevention</a:t>
            </a:r>
            <a:endParaRPr sz="3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34AD0EA-A41E-4A32-8A99-5FB4FE9AA1D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479225" y="76200"/>
            <a:ext cx="113034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800" b="1"/>
              <a:t>Frontotemporal Dementia</a:t>
            </a:r>
            <a:endParaRPr sz="4800" b="1"/>
          </a:p>
        </p:txBody>
      </p:sp>
      <p:sp>
        <p:nvSpPr>
          <p:cNvPr id="213" name="Google Shape;213;p31"/>
          <p:cNvSpPr txBox="1">
            <a:spLocks noGrp="1"/>
          </p:cNvSpPr>
          <p:nvPr>
            <p:ph type="body" idx="1"/>
          </p:nvPr>
        </p:nvSpPr>
        <p:spPr>
          <a:xfrm>
            <a:off x="1447800" y="1193799"/>
            <a:ext cx="9997800" cy="54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Often starts early (40 to 65 years old)</a:t>
            </a:r>
            <a:endParaRPr sz="3200" dirty="0"/>
          </a:p>
          <a:p>
            <a:pPr marL="4699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Primarily affects front part of the brain</a:t>
            </a:r>
            <a:endParaRPr sz="3200" dirty="0"/>
          </a:p>
          <a:p>
            <a:pPr marL="4699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Different variants affect reasoning, behavior, language, movement</a:t>
            </a:r>
            <a:endParaRPr sz="3200" dirty="0"/>
          </a:p>
          <a:p>
            <a:pPr marL="4699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In behavioral variant, personality changes can be dramatic – very out of character for the person</a:t>
            </a:r>
            <a:endParaRPr sz="3200" dirty="0"/>
          </a:p>
          <a:p>
            <a:pPr marL="1098550" lvl="1" indent="-45720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Loss of inhibition</a:t>
            </a:r>
            <a:endParaRPr sz="3200" dirty="0"/>
          </a:p>
          <a:p>
            <a:pPr marL="1098550" lvl="1" indent="-45720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Compulsive behavior</a:t>
            </a:r>
            <a:endParaRPr sz="3200" dirty="0"/>
          </a:p>
          <a:p>
            <a:pPr marL="1098550" lvl="1" indent="-45720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Social withdrawal</a:t>
            </a:r>
            <a:endParaRPr sz="3200" dirty="0"/>
          </a:p>
          <a:p>
            <a:pPr marL="171450" lvl="0" indent="-17145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sz="500" dirty="0"/>
          </a:p>
          <a:p>
            <a:pPr marL="469900" lvl="0" indent="-457200" algn="l" rtl="0">
              <a:lnSpc>
                <a:spcPct val="59000"/>
              </a:lnSpc>
              <a:spcBef>
                <a:spcPts val="1000"/>
              </a:spcBef>
              <a:spcAft>
                <a:spcPts val="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Fairly clear genetic influence</a:t>
            </a:r>
            <a:endParaRPr sz="3200" dirty="0"/>
          </a:p>
          <a:p>
            <a:pPr marL="457200" lvl="0" indent="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 dirty="0"/>
              <a:t> </a:t>
            </a:r>
            <a:endParaRPr sz="3400" dirty="0"/>
          </a:p>
          <a:p>
            <a:pPr marL="0" lvl="0" indent="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 dirty="0"/>
              <a:t>   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BBA066F-EA13-4BA6-8D13-7EA128774B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2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800" b="1" dirty="0"/>
              <a:t>Depression</a:t>
            </a:r>
            <a:endParaRPr sz="4800" b="1" dirty="0"/>
          </a:p>
        </p:txBody>
      </p:sp>
      <p:sp>
        <p:nvSpPr>
          <p:cNvPr id="219" name="Google Shape;219;p32"/>
          <p:cNvSpPr txBox="1">
            <a:spLocks noGrp="1"/>
          </p:cNvSpPr>
          <p:nvPr>
            <p:ph type="body" idx="1"/>
          </p:nvPr>
        </p:nvSpPr>
        <p:spPr>
          <a:xfrm>
            <a:off x="1422400" y="1216500"/>
            <a:ext cx="10464775" cy="55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0172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dirty="0" smtClean="0"/>
              <a:t>Can </a:t>
            </a:r>
            <a:r>
              <a:rPr lang="en-US" dirty="0"/>
              <a:t>be confused with dementia </a:t>
            </a:r>
          </a:p>
          <a:p>
            <a:pPr marL="360172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dirty="0" smtClean="0"/>
              <a:t>Usually </a:t>
            </a:r>
            <a:r>
              <a:rPr lang="en-US" dirty="0"/>
              <a:t>has other symptoms</a:t>
            </a:r>
            <a:endParaRPr dirty="0"/>
          </a:p>
          <a:p>
            <a:pPr marL="11557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2800" dirty="0"/>
              <a:t>Apathy</a:t>
            </a:r>
            <a:endParaRPr sz="2800" dirty="0"/>
          </a:p>
          <a:p>
            <a:pPr marL="11557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2800" dirty="0"/>
              <a:t>Loss of appetite</a:t>
            </a:r>
            <a:endParaRPr sz="2800" dirty="0"/>
          </a:p>
          <a:p>
            <a:pPr marL="11557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2800" dirty="0"/>
              <a:t>Sleep problems</a:t>
            </a:r>
            <a:endParaRPr sz="2800" dirty="0"/>
          </a:p>
          <a:p>
            <a:pPr marL="11557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2800" dirty="0"/>
              <a:t>Loss of interest </a:t>
            </a:r>
            <a:endParaRPr sz="2800" dirty="0"/>
          </a:p>
          <a:p>
            <a:pPr marL="10858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sz="200" dirty="0"/>
          </a:p>
          <a:p>
            <a:pPr marL="4699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dirty="0" smtClean="0"/>
              <a:t>Very </a:t>
            </a:r>
            <a:r>
              <a:rPr lang="en-US" dirty="0"/>
              <a:t>frequently seen in persons living </a:t>
            </a:r>
            <a:r>
              <a:rPr lang="en-US" dirty="0" smtClean="0"/>
              <a:t>with dementia—and adds </a:t>
            </a:r>
            <a:r>
              <a:rPr lang="en-US" dirty="0"/>
              <a:t>to the problems</a:t>
            </a:r>
            <a:endParaRPr dirty="0"/>
          </a:p>
          <a:p>
            <a:pPr marL="4699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dirty="0" smtClean="0"/>
              <a:t>Can </a:t>
            </a:r>
            <a:r>
              <a:rPr lang="en-US" dirty="0"/>
              <a:t>be successfully treated</a:t>
            </a: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8F6BB7-3C81-4A91-8358-C35A93246A5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©2002-2021 University of Minnesota and  Savvy Systems, LLC. 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800" b="1"/>
              <a:t>Medications for Alzheimer’s Disease</a:t>
            </a:r>
            <a:endParaRPr sz="4800" b="1"/>
          </a:p>
        </p:txBody>
      </p:sp>
      <p:sp>
        <p:nvSpPr>
          <p:cNvPr id="233" name="Google Shape;233;p34"/>
          <p:cNvSpPr txBox="1">
            <a:spLocks noGrp="1"/>
          </p:cNvSpPr>
          <p:nvPr>
            <p:ph type="body" idx="1"/>
          </p:nvPr>
        </p:nvSpPr>
        <p:spPr>
          <a:xfrm>
            <a:off x="710600" y="1295400"/>
            <a:ext cx="112041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5288" lvl="0" indent="-3952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•"/>
            </a:pPr>
            <a:r>
              <a:rPr lang="en-US" sz="3400" dirty="0" smtClean="0"/>
              <a:t> Regularly </a:t>
            </a:r>
            <a:r>
              <a:rPr lang="en-US" sz="3400" dirty="0"/>
              <a:t>prescribed FDA-approved medications have</a:t>
            </a:r>
          </a:p>
          <a:p>
            <a:pPr marL="395288" lvl="0" indent="-3952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-US" sz="3400" dirty="0"/>
              <a:t>     shown some benefit: Person may return to a functional</a:t>
            </a:r>
          </a:p>
          <a:p>
            <a:pPr marL="395288" lvl="0" indent="-3952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-US" sz="3400" dirty="0"/>
              <a:t>     level exhibited 6-12 months previous to treatment.</a:t>
            </a:r>
            <a:r>
              <a:rPr lang="en-US" sz="3400" dirty="0">
                <a:highlight>
                  <a:srgbClr val="FFFF00"/>
                </a:highlight>
              </a:rPr>
              <a:t> </a:t>
            </a:r>
            <a:endParaRPr sz="3400" dirty="0">
              <a:highlight>
                <a:srgbClr val="FFFF00"/>
              </a:highlight>
            </a:endParaRPr>
          </a:p>
          <a:p>
            <a:pPr marL="395288" lvl="0" indent="-3952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•"/>
            </a:pPr>
            <a:r>
              <a:rPr lang="en-US" sz="3400" dirty="0"/>
              <a:t> Medications don’t stop or reverse the disease process.</a:t>
            </a:r>
            <a:endParaRPr sz="3400" dirty="0"/>
          </a:p>
          <a:p>
            <a:pPr marL="395288" lvl="0" indent="-3952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•"/>
            </a:pPr>
            <a:r>
              <a:rPr lang="en-US" sz="3400" dirty="0"/>
              <a:t> Research continues: New drug trials </a:t>
            </a:r>
            <a:r>
              <a:rPr lang="en-US" sz="3400" dirty="0" smtClean="0"/>
              <a:t>currently under </a:t>
            </a:r>
            <a:r>
              <a:rPr lang="en-US" sz="3400" dirty="0"/>
              <a:t>way</a:t>
            </a:r>
          </a:p>
          <a:p>
            <a:pPr marL="395288" lvl="0" indent="-3952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•"/>
            </a:pPr>
            <a:r>
              <a:rPr lang="en-US" sz="3400" dirty="0"/>
              <a:t> Beware of questionable treatments (e.g., micro-nutrients,</a:t>
            </a:r>
          </a:p>
          <a:p>
            <a:pPr marL="395288" lvl="0" indent="-395288">
              <a:spcBef>
                <a:spcPts val="0"/>
              </a:spcBef>
              <a:buSzPts val="3400"/>
              <a:buNone/>
            </a:pPr>
            <a:r>
              <a:rPr lang="en-US" sz="3400" dirty="0"/>
              <a:t>     Gingko biloba, coconut oil) </a:t>
            </a:r>
            <a:endParaRPr sz="3400" dirty="0">
              <a:highlight>
                <a:srgbClr val="FFFF00"/>
              </a:highlight>
            </a:endParaRPr>
          </a:p>
          <a:p>
            <a:pPr marL="395288" lvl="0" indent="-3952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00" dirty="0"/>
          </a:p>
          <a:p>
            <a:pPr marL="395288" lvl="0" indent="-395288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•"/>
            </a:pPr>
            <a:r>
              <a:rPr lang="en-US" sz="3400" dirty="0" smtClean="0"/>
              <a:t> Treat </a:t>
            </a:r>
            <a:r>
              <a:rPr lang="en-US" sz="3400" dirty="0"/>
              <a:t>claims on the Internet with suspicion.</a:t>
            </a:r>
            <a:endParaRPr sz="3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FB2FF95-C038-456E-8B5B-805E47F6C1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35"/>
          <p:cNvCxnSpPr/>
          <p:nvPr/>
        </p:nvCxnSpPr>
        <p:spPr>
          <a:xfrm>
            <a:off x="4876800" y="1676400"/>
            <a:ext cx="0" cy="32004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9" name="Google Shape;239;p35"/>
          <p:cNvCxnSpPr/>
          <p:nvPr/>
        </p:nvCxnSpPr>
        <p:spPr>
          <a:xfrm rot="10800000">
            <a:off x="4876800" y="4876800"/>
            <a:ext cx="4419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0" name="Google Shape;240;p35"/>
          <p:cNvSpPr txBox="1"/>
          <p:nvPr/>
        </p:nvSpPr>
        <p:spPr>
          <a:xfrm>
            <a:off x="5029201" y="5029200"/>
            <a:ext cx="4176713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60       65       70       75       80       85       90</a:t>
            </a:r>
            <a:endParaRPr/>
          </a:p>
        </p:txBody>
      </p:sp>
      <p:sp>
        <p:nvSpPr>
          <p:cNvPr id="241" name="Google Shape;241;p35"/>
          <p:cNvSpPr txBox="1"/>
          <p:nvPr/>
        </p:nvSpPr>
        <p:spPr>
          <a:xfrm>
            <a:off x="4495800" y="1676401"/>
            <a:ext cx="412750" cy="329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cxnSp>
        <p:nvCxnSpPr>
          <p:cNvPr id="242" name="Google Shape;242;p35"/>
          <p:cNvCxnSpPr>
            <a:cxnSpLocks/>
          </p:cNvCxnSpPr>
          <p:nvPr/>
        </p:nvCxnSpPr>
        <p:spPr>
          <a:xfrm flipV="1">
            <a:off x="4876800" y="3109478"/>
            <a:ext cx="3941544" cy="1732782"/>
          </a:xfrm>
          <a:prstGeom prst="curvedConnector3">
            <a:avLst>
              <a:gd name="adj1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3" name="Google Shape;243;p35"/>
          <p:cNvSpPr txBox="1"/>
          <p:nvPr/>
        </p:nvSpPr>
        <p:spPr>
          <a:xfrm>
            <a:off x="4191000" y="2133601"/>
            <a:ext cx="344488" cy="224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244" name="Google Shape;244;p35"/>
          <p:cNvSpPr txBox="1"/>
          <p:nvPr/>
        </p:nvSpPr>
        <p:spPr>
          <a:xfrm>
            <a:off x="6781800" y="5334001"/>
            <a:ext cx="573088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</a:t>
            </a:r>
            <a:endParaRPr/>
          </a:p>
        </p:txBody>
      </p:sp>
      <p:sp>
        <p:nvSpPr>
          <p:cNvPr id="245" name="Google Shape;245;p35"/>
          <p:cNvSpPr txBox="1">
            <a:spLocks noGrp="1"/>
          </p:cNvSpPr>
          <p:nvPr>
            <p:ph type="title"/>
          </p:nvPr>
        </p:nvSpPr>
        <p:spPr>
          <a:xfrm>
            <a:off x="457204" y="242887"/>
            <a:ext cx="11125192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en-US" sz="3959" b="1" dirty="0">
                <a:latin typeface="Arial"/>
                <a:ea typeface="Arial"/>
                <a:cs typeface="Arial"/>
                <a:sym typeface="Arial"/>
              </a:rPr>
              <a:t>Facts about Alzheimer’s and Similar Illnesses</a:t>
            </a:r>
            <a:endParaRPr b="1" dirty="0"/>
          </a:p>
        </p:txBody>
      </p:sp>
      <p:sp>
        <p:nvSpPr>
          <p:cNvPr id="246" name="Google Shape;246;p35"/>
          <p:cNvSpPr txBox="1"/>
          <p:nvPr/>
        </p:nvSpPr>
        <p:spPr>
          <a:xfrm>
            <a:off x="1027282" y="1319793"/>
            <a:ext cx="174509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4625" marR="0" lvl="0" indent="-174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6.2 Million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Americans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Affected with </a:t>
            </a:r>
            <a:endParaRPr dirty="0"/>
          </a:p>
          <a:p>
            <a:pPr marL="17303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Alzheimer’s;</a:t>
            </a:r>
            <a:endParaRPr dirty="0"/>
          </a:p>
          <a:p>
            <a:pPr marL="17303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Perhaps 7-8 </a:t>
            </a:r>
            <a:endParaRPr dirty="0"/>
          </a:p>
          <a:p>
            <a:pPr marL="17303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Million in all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5"/>
          <p:cNvSpPr txBox="1"/>
          <p:nvPr/>
        </p:nvSpPr>
        <p:spPr>
          <a:xfrm>
            <a:off x="1027281" y="4010377"/>
            <a:ext cx="1684338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4625" marR="0" lvl="0" indent="-174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an Equal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Opportunity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Illness </a:t>
            </a:r>
            <a:endParaRPr dirty="0"/>
          </a:p>
        </p:txBody>
      </p:sp>
      <p:sp>
        <p:nvSpPr>
          <p:cNvPr id="248" name="Google Shape;248;p35"/>
          <p:cNvSpPr txBox="1"/>
          <p:nvPr/>
        </p:nvSpPr>
        <p:spPr>
          <a:xfrm>
            <a:off x="1027281" y="3257901"/>
            <a:ext cx="1646238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4625" marR="0" lvl="0" indent="-174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 is Major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Risk Factor</a:t>
            </a:r>
            <a:endParaRPr dirty="0"/>
          </a:p>
        </p:txBody>
      </p:sp>
      <p:sp>
        <p:nvSpPr>
          <p:cNvPr id="249" name="Google Shape;249;p35"/>
          <p:cNvSpPr txBox="1"/>
          <p:nvPr/>
        </p:nvSpPr>
        <p:spPr>
          <a:xfrm>
            <a:off x="1021635" y="5000977"/>
            <a:ext cx="2865438" cy="147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9863" marR="0" lvl="0" indent="-1698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 smtClean="0">
                <a:sym typeface="Arial"/>
              </a:rPr>
              <a:t>Disproportionately</a:t>
            </a:r>
            <a:r>
              <a:rPr lang="en-US" dirty="0">
                <a:sym typeface="Arial"/>
              </a:rPr>
              <a:t> </a:t>
            </a:r>
            <a:r>
              <a:rPr lang="en-US" sz="1800" b="0" i="0" u="none" strike="noStrike" cap="none" dirty="0" smtClean="0">
                <a:sym typeface="Arial"/>
              </a:rPr>
              <a:t>affects </a:t>
            </a:r>
            <a:r>
              <a:rPr lang="en-US" sz="1800" b="0" i="0" u="none" strike="noStrike" cap="none" dirty="0">
                <a:sym typeface="Arial"/>
              </a:rPr>
              <a:t>women</a:t>
            </a:r>
            <a:r>
              <a:rPr lang="en-US" dirty="0">
                <a:sym typeface="Arial"/>
              </a:rPr>
              <a:t> </a:t>
            </a:r>
            <a:r>
              <a:rPr lang="en-US" dirty="0" smtClean="0">
                <a:sym typeface="Arial"/>
              </a:rPr>
              <a:t>and</a:t>
            </a:r>
            <a:r>
              <a:rPr lang="en-US" dirty="0">
                <a:sym typeface="Arial"/>
              </a:rPr>
              <a:t> </a:t>
            </a:r>
            <a:r>
              <a:rPr lang="en-US" sz="18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persons </a:t>
            </a:r>
            <a:r>
              <a:rPr lang="en-US" sz="1800" b="0" i="0" u="none" strike="noStrike" cap="none" dirty="0">
                <a:sym typeface="Arial"/>
              </a:rPr>
              <a:t>of </a:t>
            </a:r>
            <a:r>
              <a:rPr lang="en-US" sz="1800" b="0" i="0" u="none" strike="noStrike" cap="none" dirty="0" smtClean="0">
                <a:sym typeface="Arial"/>
              </a:rPr>
              <a:t>African </a:t>
            </a:r>
            <a:r>
              <a:rPr lang="en-US" sz="18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American </a:t>
            </a:r>
            <a:r>
              <a:rPr lang="en-US" sz="1800" b="0" i="0" u="none" strike="noStrike" cap="none" dirty="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18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Latinx </a:t>
            </a:r>
            <a:r>
              <a:rPr lang="en-US" sz="1800" b="0" i="0" u="none" strike="noStrike" cap="none" dirty="0" smtClean="0">
                <a:sym typeface="Arial"/>
              </a:rPr>
              <a:t>race/ethnicity </a:t>
            </a: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5A67C2-3749-436F-9D4B-A36E10E876E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0" y="159750"/>
            <a:ext cx="12192000" cy="14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/>
              <a:t>Common Concerns About</a:t>
            </a:r>
            <a:endParaRPr sz="48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 dirty="0"/>
              <a:t>Dementia Illnesses</a:t>
            </a:r>
            <a:endParaRPr sz="4800" b="1" dirty="0"/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1"/>
          </p:nvPr>
        </p:nvSpPr>
        <p:spPr>
          <a:xfrm>
            <a:off x="2819400" y="2056475"/>
            <a:ext cx="6728700" cy="3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44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Char char="●"/>
            </a:pPr>
            <a:endParaRPr lang="en-US" sz="3400" dirty="0"/>
          </a:p>
          <a:p>
            <a:pPr lvl="0" indent="-444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Char char="●"/>
            </a:pPr>
            <a:r>
              <a:rPr lang="en-US" sz="3400" dirty="0"/>
              <a:t>Hereditary Contribution</a:t>
            </a:r>
            <a:endParaRPr sz="3400" dirty="0"/>
          </a:p>
          <a:p>
            <a:pPr lvl="0" indent="-444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400" dirty="0"/>
          </a:p>
          <a:p>
            <a:pPr lvl="0" indent="-444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400"/>
              <a:buChar char="●"/>
            </a:pPr>
            <a:r>
              <a:rPr lang="en-US" sz="3400" dirty="0"/>
              <a:t>Agitated Behaviors</a:t>
            </a:r>
            <a:endParaRPr sz="3400" dirty="0"/>
          </a:p>
          <a:p>
            <a:pPr lvl="0" indent="-444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400" dirty="0"/>
          </a:p>
          <a:p>
            <a:pPr lvl="0" indent="-444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400"/>
              <a:buChar char="●"/>
            </a:pPr>
            <a:r>
              <a:rPr lang="en-US" sz="3400" dirty="0"/>
              <a:t>Violent or Aggressive Behaviors</a:t>
            </a:r>
            <a:endParaRPr sz="3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1A3B9AF-D3A2-4807-B000-527D326D9D3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2" name="Google Shape;262;p37"/>
          <p:cNvCxnSpPr/>
          <p:nvPr/>
        </p:nvCxnSpPr>
        <p:spPr>
          <a:xfrm>
            <a:off x="3048000" y="5410200"/>
            <a:ext cx="5715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3" name="Google Shape;263;p37"/>
          <p:cNvCxnSpPr/>
          <p:nvPr/>
        </p:nvCxnSpPr>
        <p:spPr>
          <a:xfrm>
            <a:off x="3048000" y="2057400"/>
            <a:ext cx="0" cy="3352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4" name="Google Shape;264;p37"/>
          <p:cNvSpPr txBox="1"/>
          <p:nvPr/>
        </p:nvSpPr>
        <p:spPr>
          <a:xfrm>
            <a:off x="2971800" y="5381977"/>
            <a:ext cx="5696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0            3              6            9           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endParaRPr dirty="0"/>
          </a:p>
        </p:txBody>
      </p:sp>
      <p:cxnSp>
        <p:nvCxnSpPr>
          <p:cNvPr id="265" name="Google Shape;265;p37"/>
          <p:cNvCxnSpPr/>
          <p:nvPr/>
        </p:nvCxnSpPr>
        <p:spPr>
          <a:xfrm>
            <a:off x="3048000" y="2286000"/>
            <a:ext cx="5433219" cy="3124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37"/>
          <p:cNvCxnSpPr/>
          <p:nvPr/>
        </p:nvCxnSpPr>
        <p:spPr>
          <a:xfrm>
            <a:off x="4114800" y="2514600"/>
            <a:ext cx="0" cy="2895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37"/>
          <p:cNvCxnSpPr/>
          <p:nvPr/>
        </p:nvCxnSpPr>
        <p:spPr>
          <a:xfrm>
            <a:off x="7315200" y="4343400"/>
            <a:ext cx="0" cy="1066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68" name="Google Shape;268;p37"/>
          <p:cNvSpPr txBox="1"/>
          <p:nvPr/>
        </p:nvSpPr>
        <p:spPr>
          <a:xfrm>
            <a:off x="3124200" y="1371600"/>
            <a:ext cx="114935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Early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Stage</a:t>
            </a:r>
            <a:endParaRPr/>
          </a:p>
        </p:txBody>
      </p:sp>
      <p:sp>
        <p:nvSpPr>
          <p:cNvPr id="269" name="Google Shape;269;p37"/>
          <p:cNvSpPr txBox="1"/>
          <p:nvPr/>
        </p:nvSpPr>
        <p:spPr>
          <a:xfrm>
            <a:off x="4267200" y="2438400"/>
            <a:ext cx="31878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Community-</a:t>
            </a:r>
            <a:r>
              <a:rPr lang="en-US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Care</a:t>
            </a:r>
            <a:endParaRPr/>
          </a:p>
        </p:txBody>
      </p:sp>
      <p:sp>
        <p:nvSpPr>
          <p:cNvPr id="270" name="Google Shape;270;p37"/>
          <p:cNvSpPr txBox="1"/>
          <p:nvPr/>
        </p:nvSpPr>
        <p:spPr>
          <a:xfrm>
            <a:off x="7454900" y="3733800"/>
            <a:ext cx="2052638" cy="137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Late Stage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Institutional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Care</a:t>
            </a:r>
            <a:endParaRPr/>
          </a:p>
        </p:txBody>
      </p:sp>
      <p:sp>
        <p:nvSpPr>
          <p:cNvPr id="271" name="Google Shape;271;p37"/>
          <p:cNvSpPr txBox="1"/>
          <p:nvPr/>
        </p:nvSpPr>
        <p:spPr>
          <a:xfrm>
            <a:off x="4984597" y="5733694"/>
            <a:ext cx="165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Years</a:t>
            </a:r>
            <a:endParaRPr sz="3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37"/>
          <p:cNvSpPr txBox="1"/>
          <p:nvPr/>
        </p:nvSpPr>
        <p:spPr>
          <a:xfrm>
            <a:off x="0" y="323200"/>
            <a:ext cx="12192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The Course of Alzheimer’s or Similar Illnesses</a:t>
            </a:r>
            <a:endParaRPr b="1" dirty="0">
              <a:solidFill>
                <a:schemeClr val="tx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4C14C50-7A77-43FE-802B-1ACC9DC34BB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©2002-2021 University of Minnesota and  Savvy Systems, LLC. 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FD3E9E-0F9C-1A4F-BD9E-A82239D4C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Optional 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E020C6-F77D-6D40-91DE-06A9EA521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600" dirty="0" smtClean="0">
                <a:latin typeface="Archivo Black"/>
                <a:ea typeface="Archivo Black"/>
                <a:cs typeface="Archivo Black"/>
                <a:sym typeface="Archivo Black"/>
              </a:rPr>
              <a:t>What steps did you take to attend this</a:t>
            </a:r>
          </a:p>
          <a:p>
            <a:pPr marL="1143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600" dirty="0" smtClean="0">
                <a:latin typeface="Archivo Black"/>
                <a:ea typeface="Archivo Black"/>
                <a:cs typeface="Archivo Black"/>
                <a:sym typeface="Archivo Black"/>
              </a:rPr>
              <a:t>Savvy Caregiver </a:t>
            </a:r>
            <a:r>
              <a:rPr lang="en-US" sz="3600" dirty="0">
                <a:latin typeface="Archivo Black"/>
                <a:ea typeface="Archivo Black"/>
                <a:cs typeface="Archivo Black"/>
                <a:sym typeface="Archivo Black"/>
              </a:rPr>
              <a:t>program?</a:t>
            </a:r>
            <a:endParaRPr lang="en-US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6A1B70-7D40-4CD7-B72A-AA145AED6E3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ctrTitle"/>
          </p:nvPr>
        </p:nvSpPr>
        <p:spPr>
          <a:xfrm>
            <a:off x="1905000" y="304800"/>
            <a:ext cx="8382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b="1" dirty="0"/>
              <a:t>Session 1 Objectives</a:t>
            </a:r>
            <a:endParaRPr dirty="0"/>
          </a:p>
        </p:txBody>
      </p:sp>
      <p:sp>
        <p:nvSpPr>
          <p:cNvPr id="125" name="Google Shape;125;p18"/>
          <p:cNvSpPr txBox="1">
            <a:spLocks noGrp="1"/>
          </p:cNvSpPr>
          <p:nvPr>
            <p:ph type="subTitle" idx="1"/>
          </p:nvPr>
        </p:nvSpPr>
        <p:spPr>
          <a:xfrm>
            <a:off x="1371600" y="1676400"/>
            <a:ext cx="96342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1688" lvl="0" indent="-6302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§"/>
            </a:pPr>
            <a:r>
              <a:rPr lang="en-US" sz="3600" dirty="0" smtClean="0"/>
              <a:t>Introduce </a:t>
            </a:r>
            <a:r>
              <a:rPr lang="en-US" sz="3600" dirty="0"/>
              <a:t>ourselves and program</a:t>
            </a:r>
            <a:endParaRPr sz="3600" dirty="0"/>
          </a:p>
          <a:p>
            <a:pPr marL="801688" lvl="0" indent="-63023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§"/>
            </a:pPr>
            <a:r>
              <a:rPr lang="en-US" sz="3600" dirty="0" smtClean="0"/>
              <a:t>Gain </a:t>
            </a:r>
            <a:r>
              <a:rPr lang="en-US" sz="3600" dirty="0"/>
              <a:t>appreciation for the caregiving role </a:t>
            </a:r>
            <a:r>
              <a:rPr lang="en-US" sz="4100" dirty="0"/>
              <a:t>–</a:t>
            </a:r>
            <a:r>
              <a:rPr lang="en-US" sz="3900" dirty="0"/>
              <a:t> </a:t>
            </a:r>
            <a:r>
              <a:rPr lang="en-US" sz="3600" dirty="0" smtClean="0"/>
              <a:t>an </a:t>
            </a:r>
            <a:r>
              <a:rPr lang="en-US" sz="3600" dirty="0"/>
              <a:t>“unexpected career”</a:t>
            </a:r>
            <a:endParaRPr sz="3600" dirty="0"/>
          </a:p>
          <a:p>
            <a:pPr marL="801688" lvl="0" indent="-63023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§"/>
            </a:pPr>
            <a:r>
              <a:rPr lang="en-US" sz="3600" dirty="0" smtClean="0"/>
              <a:t>Describe </a:t>
            </a:r>
            <a:r>
              <a:rPr lang="en-US" sz="3600" dirty="0"/>
              <a:t>dementia illnesses, like </a:t>
            </a:r>
            <a:r>
              <a:rPr lang="en-US" sz="3600" dirty="0" smtClean="0"/>
              <a:t>Alzheimer’s disease</a:t>
            </a:r>
            <a:r>
              <a:rPr lang="en-US" sz="3600" dirty="0"/>
              <a:t>, and their effects on the person.</a:t>
            </a:r>
            <a:endParaRPr sz="3600" dirty="0"/>
          </a:p>
          <a:p>
            <a:pPr marL="801688" lvl="0" indent="-63023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§"/>
            </a:pPr>
            <a:r>
              <a:rPr lang="en-US" sz="3600" dirty="0" smtClean="0"/>
              <a:t>Introduce </a:t>
            </a:r>
            <a:r>
              <a:rPr lang="en-US" sz="3600" dirty="0"/>
              <a:t>workshop resources</a:t>
            </a:r>
            <a:endParaRPr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D62C0C-0E04-4205-8757-BFC07EFB04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9"/>
          <p:cNvSpPr txBox="1">
            <a:spLocks noGrp="1"/>
          </p:cNvSpPr>
          <p:nvPr>
            <p:ph type="title"/>
          </p:nvPr>
        </p:nvSpPr>
        <p:spPr>
          <a:xfrm>
            <a:off x="0" y="362305"/>
            <a:ext cx="12192000" cy="67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en-US" sz="4000" b="1" dirty="0" smtClean="0">
                <a:latin typeface="Archivo Black"/>
                <a:ea typeface="Archivo Black"/>
                <a:cs typeface="Archivo Black"/>
                <a:sym typeface="Archivo Black"/>
              </a:rPr>
              <a:t>Exercise Feedback:  Actions </a:t>
            </a:r>
            <a:r>
              <a:rPr lang="en-US" sz="4000" b="1" dirty="0">
                <a:latin typeface="Archivo Black"/>
                <a:ea typeface="Archivo Black"/>
                <a:cs typeface="Archivo Black"/>
                <a:sym typeface="Archivo Black"/>
              </a:rPr>
              <a:t>I took </a:t>
            </a:r>
            <a:endParaRPr sz="4000" b="1" dirty="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03" name="Google Shape;303;p39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111252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2463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-US" sz="3000" dirty="0"/>
              <a:t> Thought I could use some help in caregiving</a:t>
            </a:r>
            <a:endParaRPr sz="3000" dirty="0"/>
          </a:p>
          <a:p>
            <a:pPr marL="182880" lvl="0" indent="-2463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-US" sz="3000" dirty="0"/>
              <a:t> Heard about the Savvy program  – wondered if it might be helpful</a:t>
            </a:r>
            <a:endParaRPr sz="3000" dirty="0"/>
          </a:p>
          <a:p>
            <a:pPr marL="182880" lvl="0" indent="-2463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-US" sz="3000" dirty="0"/>
              <a:t> Considered taking part – sought advice</a:t>
            </a:r>
            <a:endParaRPr sz="3000" dirty="0"/>
          </a:p>
          <a:p>
            <a:pPr marL="182880" lvl="0" indent="-2463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-US" sz="3000" dirty="0"/>
              <a:t> Called and got information about program, timing, etc. </a:t>
            </a:r>
            <a:endParaRPr sz="3000" dirty="0"/>
          </a:p>
          <a:p>
            <a:pPr marL="182880" lvl="0" indent="-2463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-US" sz="3000" dirty="0"/>
              <a:t> Decided to take part</a:t>
            </a:r>
            <a:endParaRPr sz="3000" dirty="0"/>
          </a:p>
          <a:p>
            <a:pPr marL="182880" lvl="0" indent="-2463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-US" sz="3000" dirty="0"/>
              <a:t> Spoke with program staff and got lined up</a:t>
            </a:r>
            <a:endParaRPr sz="3000" dirty="0"/>
          </a:p>
          <a:p>
            <a:pPr marL="182880" lvl="0" indent="-2463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-US" sz="3000" dirty="0"/>
              <a:t> Blocked out the time this week and for the next six weeks</a:t>
            </a:r>
            <a:endParaRPr sz="3000" dirty="0"/>
          </a:p>
          <a:p>
            <a:pPr marL="182880" lvl="0" indent="-2463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-US" sz="3000" dirty="0"/>
              <a:t> Followed directions to get connected to the videoconference</a:t>
            </a:r>
            <a:endParaRPr sz="3000" dirty="0"/>
          </a:p>
          <a:p>
            <a:pPr marL="182880" lvl="0" indent="-2463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-US" sz="3000" dirty="0"/>
              <a:t> Behaving according to shared social and program norms</a:t>
            </a:r>
            <a:endParaRPr sz="3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80747E9-46B6-40A5-98D1-66D117C08CA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 txBox="1">
            <a:spLocks noGrp="1"/>
          </p:cNvSpPr>
          <p:nvPr>
            <p:ph type="title"/>
          </p:nvPr>
        </p:nvSpPr>
        <p:spPr>
          <a:xfrm>
            <a:off x="100" y="228600"/>
            <a:ext cx="12192000" cy="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800" b="1" dirty="0"/>
              <a:t>Ordinary Powers You Used to Get Here</a:t>
            </a:r>
            <a:endParaRPr sz="4800" b="1" dirty="0"/>
          </a:p>
        </p:txBody>
      </p:sp>
      <p:sp>
        <p:nvSpPr>
          <p:cNvPr id="309" name="Google Shape;309;p40"/>
          <p:cNvSpPr txBox="1">
            <a:spLocks noGrp="1"/>
          </p:cNvSpPr>
          <p:nvPr>
            <p:ph type="body" idx="1"/>
          </p:nvPr>
        </p:nvSpPr>
        <p:spPr>
          <a:xfrm>
            <a:off x="685800" y="1474750"/>
            <a:ext cx="11506200" cy="538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235584" algn="l" rtl="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00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Needing help with caregiving </a:t>
            </a:r>
            <a:r>
              <a:rPr lang="en-US" b="1" dirty="0" smtClean="0">
                <a:solidFill>
                  <a:schemeClr val="tx1"/>
                </a:solidFill>
              </a:rPr>
              <a:t>[self-awareness</a:t>
            </a:r>
            <a:r>
              <a:rPr lang="en-US" b="1" dirty="0">
                <a:solidFill>
                  <a:schemeClr val="tx1"/>
                </a:solidFill>
              </a:rPr>
              <a:t>; reasoning]</a:t>
            </a:r>
            <a:endParaRPr b="1" dirty="0">
              <a:solidFill>
                <a:schemeClr val="tx1"/>
              </a:solidFill>
            </a:endParaRPr>
          </a:p>
          <a:p>
            <a:pPr marL="182880" lvl="0" indent="-235584" algn="l" rtl="0">
              <a:lnSpc>
                <a:spcPct val="7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300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Heard about </a:t>
            </a:r>
            <a:r>
              <a:rPr lang="en-US" sz="3200" dirty="0" smtClean="0">
                <a:solidFill>
                  <a:schemeClr val="tx1"/>
                </a:solidFill>
              </a:rPr>
              <a:t>Savvy; might </a:t>
            </a:r>
            <a:r>
              <a:rPr lang="en-US" sz="3200" dirty="0">
                <a:solidFill>
                  <a:schemeClr val="tx1"/>
                </a:solidFill>
              </a:rPr>
              <a:t>be helpful </a:t>
            </a:r>
            <a:r>
              <a:rPr lang="en-US" b="1" dirty="0" smtClean="0">
                <a:solidFill>
                  <a:schemeClr val="tx1"/>
                </a:solidFill>
              </a:rPr>
              <a:t>[self-reflection; reasoning]</a:t>
            </a:r>
            <a:endParaRPr dirty="0">
              <a:solidFill>
                <a:schemeClr val="tx1"/>
              </a:solidFill>
            </a:endParaRPr>
          </a:p>
          <a:p>
            <a:pPr marL="182880" lvl="0" indent="-235584" algn="l" rtl="0">
              <a:lnSpc>
                <a:spcPct val="7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300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Decided </a:t>
            </a:r>
            <a:r>
              <a:rPr lang="en-US" sz="3200" dirty="0">
                <a:solidFill>
                  <a:schemeClr val="tx1"/>
                </a:solidFill>
              </a:rPr>
              <a:t>to take part </a:t>
            </a:r>
            <a:r>
              <a:rPr lang="en-US" b="1" dirty="0">
                <a:solidFill>
                  <a:schemeClr val="tx1"/>
                </a:solidFill>
              </a:rPr>
              <a:t>[decision-making]</a:t>
            </a:r>
            <a:endParaRPr dirty="0">
              <a:solidFill>
                <a:schemeClr val="tx1"/>
              </a:solidFill>
            </a:endParaRPr>
          </a:p>
          <a:p>
            <a:pPr marL="182880" lvl="0" indent="-235584" algn="l" rtl="0">
              <a:lnSpc>
                <a:spcPct val="7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300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Spoke with program staff and got </a:t>
            </a:r>
            <a:r>
              <a:rPr lang="en-US" sz="3200" dirty="0" smtClean="0">
                <a:solidFill>
                  <a:schemeClr val="tx1"/>
                </a:solidFill>
              </a:rPr>
              <a:t>registered </a:t>
            </a:r>
            <a:r>
              <a:rPr lang="en-US" b="1" dirty="0" smtClean="0">
                <a:solidFill>
                  <a:schemeClr val="tx1"/>
                </a:solidFill>
              </a:rPr>
              <a:t>[planning</a:t>
            </a:r>
            <a:r>
              <a:rPr lang="en-US" b="1" dirty="0">
                <a:solidFill>
                  <a:schemeClr val="tx1"/>
                </a:solidFill>
              </a:rPr>
              <a:t>]</a:t>
            </a:r>
            <a:endParaRPr dirty="0">
              <a:solidFill>
                <a:schemeClr val="tx1"/>
              </a:solidFill>
            </a:endParaRPr>
          </a:p>
          <a:p>
            <a:pPr marL="182880" lvl="0" indent="-235584" algn="l" rtl="0">
              <a:lnSpc>
                <a:spcPct val="7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300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Blocked out the time </a:t>
            </a:r>
            <a:r>
              <a:rPr lang="en-US" sz="3200" dirty="0" smtClean="0">
                <a:solidFill>
                  <a:schemeClr val="tx1"/>
                </a:solidFill>
              </a:rPr>
              <a:t>for six weeks </a:t>
            </a:r>
            <a:r>
              <a:rPr lang="en-US" b="1" dirty="0" smtClean="0">
                <a:solidFill>
                  <a:schemeClr val="tx1"/>
                </a:solidFill>
              </a:rPr>
              <a:t>[organization</a:t>
            </a:r>
            <a:r>
              <a:rPr lang="en-US" b="1" dirty="0">
                <a:solidFill>
                  <a:schemeClr val="tx1"/>
                </a:solidFill>
              </a:rPr>
              <a:t>; abstraction]</a:t>
            </a:r>
            <a:endParaRPr dirty="0">
              <a:solidFill>
                <a:schemeClr val="tx1"/>
              </a:solidFill>
            </a:endParaRPr>
          </a:p>
          <a:p>
            <a:pPr marL="182880" lvl="0" indent="-235584" algn="l" rtl="0">
              <a:lnSpc>
                <a:spcPct val="7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300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Followed directions to </a:t>
            </a:r>
            <a:r>
              <a:rPr lang="en-US" sz="3200" dirty="0" smtClean="0">
                <a:solidFill>
                  <a:schemeClr val="tx1"/>
                </a:solidFill>
              </a:rPr>
              <a:t>attend Savvy </a:t>
            </a:r>
            <a:r>
              <a:rPr lang="en-US" b="1" dirty="0" smtClean="0">
                <a:solidFill>
                  <a:schemeClr val="tx1"/>
                </a:solidFill>
              </a:rPr>
              <a:t>[problem-solving</a:t>
            </a:r>
            <a:r>
              <a:rPr lang="en-US" b="1" dirty="0">
                <a:solidFill>
                  <a:schemeClr val="tx1"/>
                </a:solidFill>
              </a:rPr>
              <a:t>; </a:t>
            </a:r>
            <a:r>
              <a:rPr lang="en-US" b="1" dirty="0" smtClean="0">
                <a:solidFill>
                  <a:schemeClr val="tx1"/>
                </a:solidFill>
              </a:rPr>
              <a:t>attention]</a:t>
            </a:r>
          </a:p>
          <a:p>
            <a:pPr marL="182880" lvl="0" indent="-235584" algn="l" rtl="0">
              <a:lnSpc>
                <a:spcPct val="7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300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Followed social norms to participate </a:t>
            </a:r>
            <a:r>
              <a:rPr lang="en-US" b="1" dirty="0">
                <a:solidFill>
                  <a:schemeClr val="tx1"/>
                </a:solidFill>
              </a:rPr>
              <a:t>[learned social behavior]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990AF6E-150A-419A-9D36-20FF9305D81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en-US" sz="4800" b="1"/>
              <a:t>Think About Communicating with</a:t>
            </a:r>
            <a:endParaRPr sz="48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en-US" sz="4800" b="1"/>
              <a:t>a Close Friend or Loved One</a:t>
            </a:r>
            <a:endParaRPr sz="4800" b="1"/>
          </a:p>
        </p:txBody>
      </p:sp>
      <p:sp>
        <p:nvSpPr>
          <p:cNvPr id="315" name="Google Shape;315;p41"/>
          <p:cNvSpPr txBox="1">
            <a:spLocks noGrp="1"/>
          </p:cNvSpPr>
          <p:nvPr>
            <p:ph type="body" idx="1"/>
          </p:nvPr>
        </p:nvSpPr>
        <p:spPr>
          <a:xfrm>
            <a:off x="1072443" y="2159475"/>
            <a:ext cx="10693581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There is a Rich Vocabulary</a:t>
            </a:r>
            <a:r>
              <a:rPr lang="en-US" b="1" dirty="0" smtClean="0">
                <a:latin typeface="Arial"/>
                <a:ea typeface="Arial"/>
                <a:cs typeface="Arial"/>
                <a:sym typeface="Arial"/>
              </a:rPr>
              <a:t>!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514350" lvl="0" indent="-457200" algn="l" rtl="0">
              <a:spcBef>
                <a:spcPts val="1000"/>
              </a:spcBef>
              <a:spcAft>
                <a:spcPts val="0"/>
              </a:spcAft>
              <a:buSzPts val="2700"/>
              <a:buFont typeface="Wingdings" panose="05000000000000000000" pitchFamily="2" charset="2"/>
              <a:buChar char="§"/>
            </a:pPr>
            <a:r>
              <a:rPr lang="en-US" sz="27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Words and terms have special meanings between you.</a:t>
            </a:r>
            <a:endParaRPr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457200" algn="l" rtl="0">
              <a:spcBef>
                <a:spcPts val="1000"/>
              </a:spcBef>
              <a:spcAft>
                <a:spcPts val="0"/>
              </a:spcAft>
              <a:buSzPts val="2700"/>
              <a:buFont typeface="Wingdings" panose="05000000000000000000" pitchFamily="2" charset="2"/>
              <a:buChar char="§"/>
            </a:pPr>
            <a:r>
              <a:rPr lang="en-US" sz="27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Speech follows a pattern developed between you.</a:t>
            </a:r>
            <a:endParaRPr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457200" algn="l" rtl="0">
              <a:spcBef>
                <a:spcPts val="1000"/>
              </a:spcBef>
              <a:spcAft>
                <a:spcPts val="0"/>
              </a:spcAft>
              <a:buSzPts val="2700"/>
              <a:buFont typeface="Wingdings" panose="05000000000000000000" pitchFamily="2" charset="2"/>
              <a:buChar char="§"/>
            </a:pPr>
            <a:r>
              <a:rPr lang="en-US" sz="27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You understand each other’s meanings even before a sentence ends</a:t>
            </a:r>
            <a:r>
              <a:rPr lang="en-US" sz="27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  <a:endParaRPr sz="27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14350" lvl="0" indent="-457200" algn="l" rtl="0">
              <a:spcBef>
                <a:spcPts val="1000"/>
              </a:spcBef>
              <a:spcAft>
                <a:spcPts val="0"/>
              </a:spcAft>
              <a:buSzPts val="2700"/>
              <a:buFont typeface="Wingdings" panose="05000000000000000000" pitchFamily="2" charset="2"/>
              <a:buChar char="§"/>
            </a:pPr>
            <a:r>
              <a:rPr lang="en-US" sz="27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Tone speaks volumes.</a:t>
            </a:r>
            <a:endParaRPr sz="27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14350" lvl="0" indent="-457200" algn="l" rtl="0">
              <a:spcBef>
                <a:spcPts val="1000"/>
              </a:spcBef>
              <a:spcAft>
                <a:spcPts val="0"/>
              </a:spcAft>
              <a:buSzPts val="2700"/>
              <a:buFont typeface="Wingdings" panose="05000000000000000000" pitchFamily="2" charset="2"/>
              <a:buChar char="§"/>
            </a:pPr>
            <a:r>
              <a:rPr lang="en-US" sz="27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Touch and gesture “speak” volumes.</a:t>
            </a:r>
            <a:endParaRPr sz="27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F100D9C-2371-4DDE-A319-5CE12F8C186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2"/>
          <p:cNvSpPr txBox="1">
            <a:spLocks noGrp="1"/>
          </p:cNvSpPr>
          <p:nvPr>
            <p:ph type="title"/>
          </p:nvPr>
        </p:nvSpPr>
        <p:spPr>
          <a:xfrm>
            <a:off x="2470150" y="115675"/>
            <a:ext cx="7269300" cy="11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800" b="1" dirty="0"/>
              <a:t>Take Home Message </a:t>
            </a:r>
            <a:endParaRPr sz="4800" b="1" dirty="0"/>
          </a:p>
        </p:txBody>
      </p:sp>
      <p:sp>
        <p:nvSpPr>
          <p:cNvPr id="321" name="Google Shape;321;p42"/>
          <p:cNvSpPr txBox="1">
            <a:spLocks noGrp="1"/>
          </p:cNvSpPr>
          <p:nvPr>
            <p:ph type="body" idx="1"/>
          </p:nvPr>
        </p:nvSpPr>
        <p:spPr>
          <a:xfrm>
            <a:off x="993648" y="1064704"/>
            <a:ext cx="10439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6088" lvl="0" indent="-496888" algn="l" rtl="0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/>
              <a:t>O</a:t>
            </a:r>
            <a:r>
              <a:rPr lang="en-US" sz="3200" dirty="0" smtClean="0"/>
              <a:t>rdinary </a:t>
            </a:r>
            <a:r>
              <a:rPr lang="en-US" sz="3200" dirty="0"/>
              <a:t>thinking powers are fading in the </a:t>
            </a:r>
            <a:r>
              <a:rPr lang="en-US" sz="3200" dirty="0" smtClean="0"/>
              <a:t>person living </a:t>
            </a:r>
            <a:r>
              <a:rPr lang="en-US" sz="3200" dirty="0"/>
              <a:t>with an illness like Alzheimer’s or other dementias</a:t>
            </a:r>
          </a:p>
          <a:p>
            <a:pPr marL="446088" lvl="0" indent="-496888" algn="l" rtl="0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§"/>
            </a:pPr>
            <a:r>
              <a:rPr lang="en-US" sz="3200" dirty="0" smtClean="0"/>
              <a:t>The </a:t>
            </a:r>
            <a:r>
              <a:rPr lang="en-US" sz="3200" dirty="0"/>
              <a:t>person can’t rely on their own thinking </a:t>
            </a:r>
            <a:r>
              <a:rPr lang="en-US" sz="3200" dirty="0" smtClean="0"/>
              <a:t>powers…and </a:t>
            </a:r>
            <a:r>
              <a:rPr lang="en-US" sz="3200" dirty="0"/>
              <a:t>neither can you.</a:t>
            </a:r>
            <a:endParaRPr sz="3200" dirty="0"/>
          </a:p>
          <a:p>
            <a:pPr marL="446088" lvl="0" indent="-496888" algn="l" rtl="0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1200" dirty="0"/>
          </a:p>
          <a:p>
            <a:pPr marL="446088" lvl="0" indent="-496888" algn="ctr" rtl="0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/>
              <a:t>As a caregiver, you daily face the question: </a:t>
            </a:r>
          </a:p>
          <a:p>
            <a:pPr marL="446088" lvl="0" indent="-496888" algn="ctr" rtl="0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/>
              <a:t>On what can I rely; what must I supply?</a:t>
            </a:r>
            <a:endParaRPr sz="3200" b="1" dirty="0"/>
          </a:p>
          <a:p>
            <a:pPr marL="446088" lvl="0" indent="-496888" algn="l" rtl="0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1200" dirty="0"/>
          </a:p>
          <a:p>
            <a:pPr marL="446088" lvl="0" indent="-496888" algn="l" rt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§"/>
            </a:pPr>
            <a:r>
              <a:rPr lang="en-US" sz="3200" dirty="0" smtClean="0"/>
              <a:t>That </a:t>
            </a:r>
            <a:r>
              <a:rPr lang="en-US" sz="3200" dirty="0"/>
              <a:t>can be an exhausting exercise, day to day.</a:t>
            </a:r>
            <a:endParaRPr sz="3200" dirty="0"/>
          </a:p>
          <a:p>
            <a:pPr marL="446088" lvl="0" indent="-496888" algn="l" rt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§"/>
            </a:pPr>
            <a:r>
              <a:rPr lang="en-US" sz="3200" dirty="0" smtClean="0"/>
              <a:t>Savvy will help </a:t>
            </a:r>
            <a:r>
              <a:rPr lang="en-US" sz="3200" dirty="0"/>
              <a:t>you answer that question and </a:t>
            </a:r>
            <a:r>
              <a:rPr lang="en-US" sz="3200" dirty="0" smtClean="0"/>
              <a:t>be </a:t>
            </a:r>
            <a:r>
              <a:rPr lang="en-US" sz="3200" dirty="0"/>
              <a:t>more effective in your work as a caregiver.</a:t>
            </a:r>
            <a:endParaRPr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3D64B89-6E17-43A7-8D4E-5873E83AB46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3"/>
          <p:cNvSpPr/>
          <p:nvPr/>
        </p:nvSpPr>
        <p:spPr>
          <a:xfrm>
            <a:off x="5486400" y="533400"/>
            <a:ext cx="1447800" cy="1447800"/>
          </a:xfrm>
          <a:prstGeom prst="ellipse">
            <a:avLst/>
          </a:prstGeom>
          <a:solidFill>
            <a:srgbClr val="BDCFB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43"/>
          <p:cNvSpPr/>
          <p:nvPr/>
        </p:nvSpPr>
        <p:spPr>
          <a:xfrm>
            <a:off x="5486400" y="2743200"/>
            <a:ext cx="1447800" cy="1447800"/>
          </a:xfrm>
          <a:prstGeom prst="ellipse">
            <a:avLst/>
          </a:prstGeom>
          <a:solidFill>
            <a:srgbClr val="F9E5F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43"/>
          <p:cNvSpPr/>
          <p:nvPr/>
        </p:nvSpPr>
        <p:spPr>
          <a:xfrm>
            <a:off x="7239000" y="4381500"/>
            <a:ext cx="1447800" cy="1447800"/>
          </a:xfrm>
          <a:prstGeom prst="ellipse">
            <a:avLst/>
          </a:prstGeom>
          <a:solidFill>
            <a:srgbClr val="DDEAF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3"/>
          <p:cNvSpPr/>
          <p:nvPr/>
        </p:nvSpPr>
        <p:spPr>
          <a:xfrm>
            <a:off x="3684588" y="4381500"/>
            <a:ext cx="1447800" cy="1447800"/>
          </a:xfrm>
          <a:prstGeom prst="ellipse">
            <a:avLst/>
          </a:prstGeom>
          <a:solidFill>
            <a:srgbClr val="F9E7C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3"/>
          <p:cNvSpPr/>
          <p:nvPr/>
        </p:nvSpPr>
        <p:spPr>
          <a:xfrm>
            <a:off x="7905750" y="2767013"/>
            <a:ext cx="1447800" cy="1447800"/>
          </a:xfrm>
          <a:prstGeom prst="ellipse">
            <a:avLst/>
          </a:prstGeom>
          <a:solidFill>
            <a:srgbClr val="ACDBED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3"/>
          <p:cNvSpPr/>
          <p:nvPr/>
        </p:nvSpPr>
        <p:spPr>
          <a:xfrm>
            <a:off x="3067050" y="2755900"/>
            <a:ext cx="1447800" cy="1447800"/>
          </a:xfrm>
          <a:prstGeom prst="ellipse">
            <a:avLst/>
          </a:prstGeom>
          <a:solidFill>
            <a:srgbClr val="86C6D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43"/>
          <p:cNvSpPr/>
          <p:nvPr/>
        </p:nvSpPr>
        <p:spPr>
          <a:xfrm>
            <a:off x="5486400" y="5105400"/>
            <a:ext cx="1447800" cy="1447800"/>
          </a:xfrm>
          <a:prstGeom prst="ellipse">
            <a:avLst/>
          </a:prstGeom>
          <a:solidFill>
            <a:srgbClr val="BDCFB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3"/>
          <p:cNvSpPr/>
          <p:nvPr/>
        </p:nvSpPr>
        <p:spPr>
          <a:xfrm>
            <a:off x="7239000" y="1231900"/>
            <a:ext cx="1447800" cy="1447800"/>
          </a:xfrm>
          <a:prstGeom prst="ellipse">
            <a:avLst/>
          </a:prstGeom>
          <a:solidFill>
            <a:srgbClr val="F9E7C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43"/>
          <p:cNvSpPr/>
          <p:nvPr/>
        </p:nvSpPr>
        <p:spPr>
          <a:xfrm>
            <a:off x="3733800" y="1231900"/>
            <a:ext cx="1447800" cy="1447800"/>
          </a:xfrm>
          <a:prstGeom prst="ellipse">
            <a:avLst/>
          </a:prstGeom>
          <a:solidFill>
            <a:srgbClr val="DDEAF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43"/>
          <p:cNvSpPr txBox="1"/>
          <p:nvPr/>
        </p:nvSpPr>
        <p:spPr>
          <a:xfrm>
            <a:off x="5580064" y="3005139"/>
            <a:ext cx="126047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Thinking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Cognition</a:t>
            </a:r>
            <a:endParaRPr dirty="0"/>
          </a:p>
        </p:txBody>
      </p:sp>
      <p:sp>
        <p:nvSpPr>
          <p:cNvPr id="336" name="Google Shape;336;p43"/>
          <p:cNvSpPr txBox="1"/>
          <p:nvPr/>
        </p:nvSpPr>
        <p:spPr>
          <a:xfrm>
            <a:off x="3914776" y="1731963"/>
            <a:ext cx="11969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Attention</a:t>
            </a:r>
            <a:endParaRPr/>
          </a:p>
        </p:txBody>
      </p:sp>
      <p:sp>
        <p:nvSpPr>
          <p:cNvPr id="337" name="Google Shape;337;p43"/>
          <p:cNvSpPr txBox="1"/>
          <p:nvPr/>
        </p:nvSpPr>
        <p:spPr>
          <a:xfrm>
            <a:off x="5697539" y="1073150"/>
            <a:ext cx="10699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Memory</a:t>
            </a:r>
            <a:endParaRPr/>
          </a:p>
        </p:txBody>
      </p:sp>
      <p:sp>
        <p:nvSpPr>
          <p:cNvPr id="338" name="Google Shape;338;p43"/>
          <p:cNvSpPr txBox="1"/>
          <p:nvPr/>
        </p:nvSpPr>
        <p:spPr>
          <a:xfrm>
            <a:off x="7264400" y="1731963"/>
            <a:ext cx="14668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Abstraction</a:t>
            </a:r>
            <a:endParaRPr/>
          </a:p>
        </p:txBody>
      </p:sp>
      <p:sp>
        <p:nvSpPr>
          <p:cNvPr id="339" name="Google Shape;339;p43"/>
          <p:cNvSpPr txBox="1"/>
          <p:nvPr/>
        </p:nvSpPr>
        <p:spPr>
          <a:xfrm>
            <a:off x="7308850" y="4921250"/>
            <a:ext cx="13779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Perception</a:t>
            </a:r>
            <a:endParaRPr/>
          </a:p>
        </p:txBody>
      </p:sp>
      <p:sp>
        <p:nvSpPr>
          <p:cNvPr id="340" name="Google Shape;340;p43"/>
          <p:cNvSpPr txBox="1"/>
          <p:nvPr/>
        </p:nvSpPr>
        <p:spPr>
          <a:xfrm>
            <a:off x="3168651" y="3290889"/>
            <a:ext cx="1287463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Judgment</a:t>
            </a:r>
            <a:endParaRPr/>
          </a:p>
        </p:txBody>
      </p:sp>
      <p:sp>
        <p:nvSpPr>
          <p:cNvPr id="341" name="Google Shape;341;p43"/>
          <p:cNvSpPr txBox="1"/>
          <p:nvPr/>
        </p:nvSpPr>
        <p:spPr>
          <a:xfrm>
            <a:off x="8159751" y="3290889"/>
            <a:ext cx="10191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Reason</a:t>
            </a:r>
            <a:endParaRPr/>
          </a:p>
        </p:txBody>
      </p:sp>
      <p:sp>
        <p:nvSpPr>
          <p:cNvPr id="342" name="Google Shape;342;p43"/>
          <p:cNvSpPr txBox="1"/>
          <p:nvPr/>
        </p:nvSpPr>
        <p:spPr>
          <a:xfrm>
            <a:off x="3640139" y="4921250"/>
            <a:ext cx="159543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Organization</a:t>
            </a:r>
            <a:endParaRPr/>
          </a:p>
        </p:txBody>
      </p:sp>
      <p:sp>
        <p:nvSpPr>
          <p:cNvPr id="343" name="Google Shape;343;p43"/>
          <p:cNvSpPr txBox="1"/>
          <p:nvPr/>
        </p:nvSpPr>
        <p:spPr>
          <a:xfrm>
            <a:off x="5605463" y="5645150"/>
            <a:ext cx="127476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cxnSp>
        <p:nvCxnSpPr>
          <p:cNvPr id="344" name="Google Shape;344;p43"/>
          <p:cNvCxnSpPr>
            <a:stCxn id="333" idx="3"/>
          </p:cNvCxnSpPr>
          <p:nvPr/>
        </p:nvCxnSpPr>
        <p:spPr>
          <a:xfrm flipH="1">
            <a:off x="6766725" y="2467675"/>
            <a:ext cx="684300" cy="5556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5" name="Google Shape;345;p43"/>
          <p:cNvCxnSpPr>
            <a:stCxn id="326" idx="4"/>
            <a:endCxn id="327" idx="0"/>
          </p:cNvCxnSpPr>
          <p:nvPr/>
        </p:nvCxnSpPr>
        <p:spPr>
          <a:xfrm>
            <a:off x="6210300" y="1981200"/>
            <a:ext cx="0" cy="7620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6" name="Google Shape;346;p43"/>
          <p:cNvCxnSpPr>
            <a:stCxn id="332" idx="0"/>
            <a:endCxn id="327" idx="4"/>
          </p:cNvCxnSpPr>
          <p:nvPr/>
        </p:nvCxnSpPr>
        <p:spPr>
          <a:xfrm rot="10800000">
            <a:off x="6210300" y="4191000"/>
            <a:ext cx="0" cy="9144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7" name="Google Shape;347;p43"/>
          <p:cNvCxnSpPr>
            <a:endCxn id="327" idx="6"/>
          </p:cNvCxnSpPr>
          <p:nvPr/>
        </p:nvCxnSpPr>
        <p:spPr>
          <a:xfrm flipH="1">
            <a:off x="6934200" y="3456000"/>
            <a:ext cx="971700" cy="111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8" name="Google Shape;348;p43"/>
          <p:cNvCxnSpPr>
            <a:endCxn id="327" idx="5"/>
          </p:cNvCxnSpPr>
          <p:nvPr/>
        </p:nvCxnSpPr>
        <p:spPr>
          <a:xfrm rot="10800000">
            <a:off x="6722175" y="3978975"/>
            <a:ext cx="644400" cy="6795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9" name="Google Shape;349;p43"/>
          <p:cNvCxnSpPr>
            <a:endCxn id="327" idx="1"/>
          </p:cNvCxnSpPr>
          <p:nvPr/>
        </p:nvCxnSpPr>
        <p:spPr>
          <a:xfrm>
            <a:off x="4952325" y="2466225"/>
            <a:ext cx="746100" cy="4890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0" name="Google Shape;350;p43"/>
          <p:cNvCxnSpPr>
            <a:stCxn id="331" idx="6"/>
            <a:endCxn id="327" idx="2"/>
          </p:cNvCxnSpPr>
          <p:nvPr/>
        </p:nvCxnSpPr>
        <p:spPr>
          <a:xfrm rot="10800000" flipH="1">
            <a:off x="4514850" y="3467200"/>
            <a:ext cx="971400" cy="126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1" name="Google Shape;351;p43"/>
          <p:cNvCxnSpPr>
            <a:stCxn id="329" idx="7"/>
            <a:endCxn id="327" idx="3"/>
          </p:cNvCxnSpPr>
          <p:nvPr/>
        </p:nvCxnSpPr>
        <p:spPr>
          <a:xfrm rot="10800000" flipH="1">
            <a:off x="4920362" y="3978825"/>
            <a:ext cx="778200" cy="6147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2" name="Google Shape;352;p43"/>
          <p:cNvSpPr txBox="1"/>
          <p:nvPr/>
        </p:nvSpPr>
        <p:spPr>
          <a:xfrm>
            <a:off x="527051" y="330201"/>
            <a:ext cx="396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Savvy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Elements</a:t>
            </a:r>
            <a:endParaRPr sz="4000"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 </a:t>
            </a:r>
            <a:r>
              <a:rPr lang="en-US" sz="4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Thought</a:t>
            </a:r>
            <a:r>
              <a:rPr lang="en-US" sz="4000" baseline="20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™</a:t>
            </a:r>
            <a:endParaRPr lang="en-US"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7252C56-2021-485B-9AAA-53B0908BA92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8173387" y="6378575"/>
            <a:ext cx="4114800" cy="365125"/>
          </a:xfrm>
        </p:spPr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4"/>
          <p:cNvSpPr txBox="1">
            <a:spLocks noGrp="1"/>
          </p:cNvSpPr>
          <p:nvPr>
            <p:ph type="title"/>
          </p:nvPr>
        </p:nvSpPr>
        <p:spPr>
          <a:xfrm>
            <a:off x="97350" y="0"/>
            <a:ext cx="11997300" cy="9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 dirty="0"/>
              <a:t>Cognitive Losses Worksheet</a:t>
            </a:r>
            <a:endParaRPr sz="4800" b="1" dirty="0"/>
          </a:p>
        </p:txBody>
      </p:sp>
      <p:graphicFrame>
        <p:nvGraphicFramePr>
          <p:cNvPr id="359" name="Google Shape;359;p44"/>
          <p:cNvGraphicFramePr/>
          <p:nvPr>
            <p:extLst>
              <p:ext uri="{D42A27DB-BD31-4B8C-83A1-F6EECF244321}">
                <p14:modId xmlns:p14="http://schemas.microsoft.com/office/powerpoint/2010/main" val="2920538115"/>
              </p:ext>
            </p:extLst>
          </p:nvPr>
        </p:nvGraphicFramePr>
        <p:xfrm>
          <a:off x="747275" y="952780"/>
          <a:ext cx="10738725" cy="52578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5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6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7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06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755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62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r>
                        <a:rPr lang="en-US" sz="28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of Thought</a:t>
                      </a:r>
                      <a:endParaRPr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r>
                        <a:rPr lang="en-US" sz="28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Strengths/ Losses</a:t>
                      </a:r>
                      <a:endParaRPr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r>
                        <a:rPr lang="en-US" sz="28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Less </a:t>
                      </a:r>
                      <a:r>
                        <a:rPr lang="en-US" sz="2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  <a:r>
                        <a:rPr lang="en-US" sz="28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roductive</a:t>
                      </a:r>
                      <a:endParaRPr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lang="en-US" sz="100" b="1" i="0" u="none" strike="noStrike" cap="none" dirty="0" smtClean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r>
                        <a:rPr lang="en-US" sz="28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Productive</a:t>
                      </a:r>
                      <a:endParaRPr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lang="en-US" sz="1400" b="1" i="0" u="none" strike="noStrike" cap="none" dirty="0" smtClean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r>
                        <a:rPr lang="en-US" sz="28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Ideas</a:t>
                      </a:r>
                      <a:endParaRPr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Memory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Language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Reasoning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Judgment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Perception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Abstraction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Attention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Organization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820"/>
                        <a:buFont typeface="Noto Sans Symbols"/>
                        <a:buNone/>
                      </a:pPr>
                      <a:endParaRPr sz="2800" b="0" i="0" u="none" strike="noStrike" cap="none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A66D883-E7C3-4464-B4B9-EC4227AF49E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5"/>
          <p:cNvSpPr txBox="1"/>
          <p:nvPr/>
        </p:nvSpPr>
        <p:spPr>
          <a:xfrm>
            <a:off x="132200" y="191875"/>
            <a:ext cx="119643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Memory</a:t>
            </a:r>
            <a:endParaRPr sz="4800" dirty="0">
              <a:solidFill>
                <a:schemeClr val="tx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66" name="Google Shape;366;p45"/>
          <p:cNvSpPr txBox="1"/>
          <p:nvPr/>
        </p:nvSpPr>
        <p:spPr>
          <a:xfrm>
            <a:off x="609600" y="984954"/>
            <a:ext cx="6195926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Problems</a:t>
            </a:r>
            <a:endParaRPr sz="2800" i="0" strike="noStrike" cap="none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67" name="Google Shape;367;p45"/>
          <p:cNvSpPr txBox="1"/>
          <p:nvPr/>
        </p:nvSpPr>
        <p:spPr>
          <a:xfrm>
            <a:off x="914400" y="1503954"/>
            <a:ext cx="10744200" cy="188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 of recent memories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radual loss of detail in long-term memories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ventually, virtually all memory fades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45"/>
          <p:cNvSpPr txBox="1"/>
          <p:nvPr/>
        </p:nvSpPr>
        <p:spPr>
          <a:xfrm>
            <a:off x="615243" y="3043935"/>
            <a:ext cx="6826375" cy="151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Caregiving Considerations</a:t>
            </a:r>
            <a:endParaRPr sz="2800" i="0" strike="noStrike" cap="none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69" name="Google Shape;369;p45"/>
          <p:cNvSpPr txBox="1"/>
          <p:nvPr/>
        </p:nvSpPr>
        <p:spPr>
          <a:xfrm>
            <a:off x="660398" y="3581326"/>
            <a:ext cx="10998201" cy="2839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45700" rIns="91425" bIns="45700" anchor="t" anchorCtr="0">
            <a:noAutofit/>
          </a:bodyPr>
          <a:lstStyle/>
          <a:p>
            <a:pPr marL="1524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ocial skills forgotten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1524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an’t rely on memory to prompt, orient, or stimulate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1524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on’t expect new learning</a:t>
            </a:r>
          </a:p>
          <a:p>
            <a:pPr marL="1524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ong-term memories and over-learned behaviors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remain longer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1524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hings may feel familiar, but every day will be new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E14AA71-9AA4-47EF-81BD-C3F75AB2A75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6"/>
          <p:cNvSpPr txBox="1"/>
          <p:nvPr/>
        </p:nvSpPr>
        <p:spPr>
          <a:xfrm>
            <a:off x="180000" y="132260"/>
            <a:ext cx="118320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Language</a:t>
            </a:r>
            <a:endParaRPr sz="4800" dirty="0">
              <a:solidFill>
                <a:schemeClr val="tx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76" name="Google Shape;376;p46"/>
          <p:cNvSpPr txBox="1"/>
          <p:nvPr/>
        </p:nvSpPr>
        <p:spPr>
          <a:xfrm>
            <a:off x="1752600" y="795399"/>
            <a:ext cx="55596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Problems</a:t>
            </a:r>
            <a:endParaRPr dirty="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77" name="Google Shape;377;p46"/>
          <p:cNvSpPr txBox="1"/>
          <p:nvPr/>
        </p:nvSpPr>
        <p:spPr>
          <a:xfrm>
            <a:off x="2093200" y="1332357"/>
            <a:ext cx="77667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 finding difficulty starts early on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tructure of language breaks down</a:t>
            </a:r>
          </a:p>
          <a:p>
            <a:pPr marL="266700" indent="-457200"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anguage increasingly unreliable </a:t>
            </a:r>
            <a:endParaRPr sz="30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ventually, language not at all useable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46"/>
          <p:cNvSpPr txBox="1"/>
          <p:nvPr/>
        </p:nvSpPr>
        <p:spPr>
          <a:xfrm>
            <a:off x="1746175" y="3358955"/>
            <a:ext cx="62928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Caregiving Considerations</a:t>
            </a:r>
            <a:endParaRPr dirty="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79" name="Google Shape;379;p46"/>
          <p:cNvSpPr txBox="1"/>
          <p:nvPr/>
        </p:nvSpPr>
        <p:spPr>
          <a:xfrm>
            <a:off x="2063825" y="3883803"/>
            <a:ext cx="8382000" cy="24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rustration with word finding difficulty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horten and simplify sentences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isual and tactile communication more effective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erbal skills may mask actual decline in thought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llow pleasure in available verbal interactions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F57204A-4D09-42A2-9851-F946EFBC021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7"/>
          <p:cNvSpPr txBox="1"/>
          <p:nvPr/>
        </p:nvSpPr>
        <p:spPr>
          <a:xfrm>
            <a:off x="0" y="111950"/>
            <a:ext cx="121920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Reasoning</a:t>
            </a:r>
            <a:endParaRPr sz="4800" b="1" dirty="0">
              <a:solidFill>
                <a:schemeClr val="tx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86" name="Google Shape;386;p47"/>
          <p:cNvSpPr txBox="1"/>
          <p:nvPr/>
        </p:nvSpPr>
        <p:spPr>
          <a:xfrm>
            <a:off x="1272817" y="1255183"/>
            <a:ext cx="48039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Problems</a:t>
            </a:r>
            <a:endParaRPr dirty="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87" name="Google Shape;387;p47"/>
          <p:cNvSpPr txBox="1"/>
          <p:nvPr/>
        </p:nvSpPr>
        <p:spPr>
          <a:xfrm>
            <a:off x="1483066" y="1826681"/>
            <a:ext cx="8625650" cy="1847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3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reakdown 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connection between </a:t>
            </a:r>
            <a:r>
              <a:rPr lang="en-US" sz="3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thoughts, objects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events, and actions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3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ehavior 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becomes more random and self-centered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47"/>
          <p:cNvSpPr txBox="1"/>
          <p:nvPr/>
        </p:nvSpPr>
        <p:spPr>
          <a:xfrm>
            <a:off x="1272817" y="3674533"/>
            <a:ext cx="5453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Caregiving Considerations</a:t>
            </a:r>
            <a:endParaRPr dirty="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89" name="Google Shape;389;p47"/>
          <p:cNvSpPr txBox="1"/>
          <p:nvPr/>
        </p:nvSpPr>
        <p:spPr>
          <a:xfrm>
            <a:off x="1483065" y="4207932"/>
            <a:ext cx="10031602" cy="201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53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an’t reason with the person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953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an’t bargain or negotiate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953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Can’t expect the p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erson to think in cause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 terms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5B910E-D30A-421C-A57D-82947E1BF3C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8"/>
          <p:cNvSpPr txBox="1"/>
          <p:nvPr/>
        </p:nvSpPr>
        <p:spPr>
          <a:xfrm>
            <a:off x="-75" y="214825"/>
            <a:ext cx="121920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Judgment</a:t>
            </a:r>
            <a:endParaRPr sz="4800" b="1" dirty="0">
              <a:solidFill>
                <a:schemeClr val="tx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96" name="Google Shape;396;p48"/>
          <p:cNvSpPr txBox="1"/>
          <p:nvPr/>
        </p:nvSpPr>
        <p:spPr>
          <a:xfrm>
            <a:off x="1828801" y="1295401"/>
            <a:ext cx="49815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Problems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97" name="Google Shape;397;p48"/>
          <p:cNvSpPr txBox="1"/>
          <p:nvPr/>
        </p:nvSpPr>
        <p:spPr>
          <a:xfrm>
            <a:off x="1905001" y="3962401"/>
            <a:ext cx="5699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Caregiving Considerations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98" name="Google Shape;398;p48"/>
          <p:cNvSpPr txBox="1"/>
          <p:nvPr/>
        </p:nvSpPr>
        <p:spPr>
          <a:xfrm>
            <a:off x="2286000" y="1828800"/>
            <a:ext cx="6489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ncreasingly make poor choices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afety issues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 lead to hesitancy or impulsivity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nsensitivity to others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48"/>
          <p:cNvSpPr txBox="1"/>
          <p:nvPr/>
        </p:nvSpPr>
        <p:spPr>
          <a:xfrm>
            <a:off x="2286000" y="4495800"/>
            <a:ext cx="7620000" cy="15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ssume responsibility for safety 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on’t overprotect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emember: “It’s not personal”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B9E4780-1497-4FEE-90D8-8D2FDB72718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82625" y="228600"/>
            <a:ext cx="12030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800" b="1" dirty="0" smtClean="0"/>
              <a:t>Savvy </a:t>
            </a:r>
            <a:r>
              <a:rPr lang="en-US" sz="4800" b="1" dirty="0"/>
              <a:t>Caregiver </a:t>
            </a:r>
            <a:r>
              <a:rPr lang="en-US" sz="4800" b="1" dirty="0" smtClean="0"/>
              <a:t>Objective #1</a:t>
            </a: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/>
              <a:t>Focus on the Caregiver</a:t>
            </a:r>
            <a:endParaRPr sz="5600" b="1" dirty="0"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1062650" y="1996800"/>
            <a:ext cx="10781700" cy="4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Font typeface="Wingdings" panose="05000000000000000000" pitchFamily="2" charset="2"/>
              <a:buChar char="§"/>
            </a:pPr>
            <a:r>
              <a:rPr lang="en-US" sz="3800" dirty="0"/>
              <a:t>Help </a:t>
            </a:r>
            <a:r>
              <a:rPr lang="en-US" sz="3800" b="1" dirty="0"/>
              <a:t>you</a:t>
            </a:r>
            <a:r>
              <a:rPr lang="en-US" sz="3800" dirty="0"/>
              <a:t>, the caregiver, to..</a:t>
            </a:r>
            <a:r>
              <a:rPr lang="en-US" sz="3600" dirty="0"/>
              <a:t>.</a:t>
            </a:r>
            <a:endParaRPr sz="3600" dirty="0"/>
          </a:p>
          <a:p>
            <a:pPr marL="628650" lvl="0" indent="-1714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sz="200" dirty="0"/>
          </a:p>
          <a:p>
            <a:pPr marL="965200" lvl="1" indent="-45720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Wingdings" panose="05000000000000000000" pitchFamily="2" charset="2"/>
              <a:buChar char="§"/>
            </a:pPr>
            <a:r>
              <a:rPr lang="en-US" sz="2800" dirty="0"/>
              <a:t>Appreciate the scope and impact of your work.</a:t>
            </a:r>
            <a:endParaRPr sz="2800" dirty="0"/>
          </a:p>
          <a:p>
            <a:pPr marL="965200" lvl="1" indent="-457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Wingdings" panose="05000000000000000000" pitchFamily="2" charset="2"/>
              <a:buChar char="§"/>
            </a:pPr>
            <a:r>
              <a:rPr lang="en-US" sz="2800" dirty="0"/>
              <a:t>Increase your skills and knowledge for caregiving.</a:t>
            </a:r>
          </a:p>
          <a:p>
            <a:pPr marL="965200" lvl="1" indent="-457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Wingdings" panose="05000000000000000000" pitchFamily="2" charset="2"/>
              <a:buChar char="§"/>
            </a:pPr>
            <a:r>
              <a:rPr lang="en-US" sz="2800" dirty="0"/>
              <a:t>Increase your sense of competence and confidence in caring. </a:t>
            </a:r>
          </a:p>
          <a:p>
            <a:pPr marL="965200" lvl="1" indent="-457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Wingdings" panose="05000000000000000000" pitchFamily="2" charset="2"/>
              <a:buChar char="§"/>
            </a:pPr>
            <a:r>
              <a:rPr lang="en-US" sz="2800" dirty="0"/>
              <a:t>Adopt a more strategic outlook on your work. </a:t>
            </a:r>
            <a:endParaRPr sz="2800" dirty="0"/>
          </a:p>
          <a:p>
            <a:pPr marL="965200" lvl="1" indent="-457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Wingdings" panose="05000000000000000000" pitchFamily="2" charset="2"/>
              <a:buChar char="§"/>
            </a:pPr>
            <a:r>
              <a:rPr lang="en-US" sz="2800" dirty="0"/>
              <a:t>Develop more effective strategies for your caregiving.</a:t>
            </a:r>
            <a:endParaRPr sz="2800" dirty="0"/>
          </a:p>
          <a:p>
            <a:pPr marL="965200" lvl="1" indent="-457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Wingdings" panose="05000000000000000000" pitchFamily="2" charset="2"/>
              <a:buChar char="§"/>
            </a:pPr>
            <a:r>
              <a:rPr lang="en-US" sz="2800" dirty="0"/>
              <a:t>Improve your self-care skills.</a:t>
            </a:r>
            <a:endParaRPr sz="2800" dirty="0"/>
          </a:p>
          <a:p>
            <a:pPr marL="1085850" lvl="0" indent="-17145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sz="200" dirty="0"/>
          </a:p>
          <a:p>
            <a:pPr marL="488950" lvl="0" indent="-4572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3100"/>
              <a:buFont typeface="Wingdings" panose="05000000000000000000" pitchFamily="2" charset="2"/>
              <a:buChar char="§"/>
            </a:pPr>
            <a:r>
              <a:rPr lang="en-US" sz="3100" dirty="0"/>
              <a:t>Reduce the potential negative effects of caregiving. </a:t>
            </a:r>
            <a:endParaRPr sz="3100" dirty="0"/>
          </a:p>
          <a:p>
            <a:pPr marL="488950" lvl="0" indent="-457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100"/>
              <a:buFont typeface="Wingdings" panose="05000000000000000000" pitchFamily="2" charset="2"/>
              <a:buChar char="§"/>
            </a:pPr>
            <a:r>
              <a:rPr lang="en-US" sz="3100" dirty="0"/>
              <a:t>Improve the quality of life of care recipients.</a:t>
            </a:r>
            <a:endParaRPr sz="3100" dirty="0"/>
          </a:p>
          <a:p>
            <a:pPr marL="488950" lvl="0" indent="-457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100"/>
              <a:buFont typeface="Wingdings" panose="05000000000000000000" pitchFamily="2" charset="2"/>
              <a:buChar char="§"/>
            </a:pPr>
            <a:r>
              <a:rPr lang="en-US" sz="3100" dirty="0"/>
              <a:t>Increase the involvement of families and other resources.</a:t>
            </a:r>
            <a:endParaRPr sz="31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F11B9B7-0DBD-47A5-8011-563C4E2F731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0" y="6491818"/>
            <a:ext cx="12192000" cy="365125"/>
          </a:xfrm>
        </p:spPr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9"/>
          <p:cNvSpPr txBox="1"/>
          <p:nvPr/>
        </p:nvSpPr>
        <p:spPr>
          <a:xfrm>
            <a:off x="75" y="231350"/>
            <a:ext cx="121920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Perception</a:t>
            </a:r>
            <a:endParaRPr sz="4800" b="1" dirty="0">
              <a:solidFill>
                <a:schemeClr val="tx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406" name="Google Shape;406;p49"/>
          <p:cNvSpPr txBox="1"/>
          <p:nvPr/>
        </p:nvSpPr>
        <p:spPr>
          <a:xfrm>
            <a:off x="1905001" y="1295401"/>
            <a:ext cx="47277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Problems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407" name="Google Shape;407;p49"/>
          <p:cNvSpPr txBox="1"/>
          <p:nvPr/>
        </p:nvSpPr>
        <p:spPr>
          <a:xfrm>
            <a:off x="1981201" y="3895900"/>
            <a:ext cx="5357700" cy="53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Caregiving </a:t>
            </a:r>
            <a:r>
              <a:rPr lang="en-US" sz="280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Considerations</a:t>
            </a:r>
            <a:endParaRPr dirty="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408" name="Google Shape;408;p49"/>
          <p:cNvSpPr txBox="1"/>
          <p:nvPr/>
        </p:nvSpPr>
        <p:spPr>
          <a:xfrm>
            <a:off x="2362200" y="1828800"/>
            <a:ext cx="8305800" cy="1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isperception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can’t interpret external stimuli</a:t>
            </a:r>
            <a:endParaRPr sz="3000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otential for overload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uspiciousness and paranoia</a:t>
            </a:r>
          </a:p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istress related to delusions or hallucinations</a:t>
            </a:r>
          </a:p>
          <a:p>
            <a:pPr marL="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➢"/>
            </a:pP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49"/>
          <p:cNvSpPr txBox="1"/>
          <p:nvPr/>
        </p:nvSpPr>
        <p:spPr>
          <a:xfrm>
            <a:off x="2362200" y="4427850"/>
            <a:ext cx="80010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nowing how much is enough 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Reassure, don’t correct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onitor environment, including media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7B9BAD-0F9A-4A93-B3E4-A57BC8849E6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0"/>
          <p:cNvSpPr txBox="1"/>
          <p:nvPr/>
        </p:nvSpPr>
        <p:spPr>
          <a:xfrm>
            <a:off x="0" y="241450"/>
            <a:ext cx="120966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Abstraction</a:t>
            </a:r>
            <a:endParaRPr sz="4800" b="1" dirty="0">
              <a:solidFill>
                <a:schemeClr val="tx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416" name="Google Shape;416;p50"/>
          <p:cNvSpPr txBox="1"/>
          <p:nvPr/>
        </p:nvSpPr>
        <p:spPr>
          <a:xfrm>
            <a:off x="1905000" y="1371601"/>
            <a:ext cx="47817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Problems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417" name="Google Shape;417;p50"/>
          <p:cNvSpPr txBox="1"/>
          <p:nvPr/>
        </p:nvSpPr>
        <p:spPr>
          <a:xfrm>
            <a:off x="1890888" y="3657601"/>
            <a:ext cx="56070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Caregiving Considerations</a:t>
            </a:r>
            <a:endParaRPr dirty="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418" name="Google Shape;418;p50"/>
          <p:cNvSpPr txBox="1"/>
          <p:nvPr/>
        </p:nvSpPr>
        <p:spPr>
          <a:xfrm>
            <a:off x="2286000" y="1981200"/>
            <a:ext cx="7924800" cy="15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 of concepts (time, distance, relationships)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ncreasingly concrete in thought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nability to think in “what ifs”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50"/>
          <p:cNvSpPr txBox="1"/>
          <p:nvPr/>
        </p:nvSpPr>
        <p:spPr>
          <a:xfrm>
            <a:off x="2283177" y="4267200"/>
            <a:ext cx="8305800" cy="15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be concrete when providing directions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an’t depend on abstraction to change behavior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Don’t try to use “If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 then” thinking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7D6BDD-463F-4BD3-904E-49C7DF96921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1"/>
          <p:cNvSpPr txBox="1"/>
          <p:nvPr/>
        </p:nvSpPr>
        <p:spPr>
          <a:xfrm>
            <a:off x="125" y="191875"/>
            <a:ext cx="12192000" cy="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Attention</a:t>
            </a:r>
            <a:endParaRPr sz="4800" b="1" dirty="0">
              <a:solidFill>
                <a:schemeClr val="tx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426" name="Google Shape;426;p51"/>
          <p:cNvSpPr txBox="1"/>
          <p:nvPr/>
        </p:nvSpPr>
        <p:spPr>
          <a:xfrm>
            <a:off x="1473196" y="1253068"/>
            <a:ext cx="49815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Problems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427" name="Google Shape;427;p51"/>
          <p:cNvSpPr txBox="1"/>
          <p:nvPr/>
        </p:nvSpPr>
        <p:spPr>
          <a:xfrm>
            <a:off x="1473196" y="3234268"/>
            <a:ext cx="5699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Caregiving Considerations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428" name="Google Shape;428;p51"/>
          <p:cNvSpPr txBox="1"/>
          <p:nvPr/>
        </p:nvSpPr>
        <p:spPr>
          <a:xfrm>
            <a:off x="1930395" y="1862667"/>
            <a:ext cx="5973900" cy="11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arder to stay on task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asier to become distracted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51"/>
          <p:cNvSpPr txBox="1"/>
          <p:nvPr/>
        </p:nvSpPr>
        <p:spPr>
          <a:xfrm>
            <a:off x="1930394" y="3843867"/>
            <a:ext cx="9437511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or activity to fit attention span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Pay attention to environment and remove distractions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ncrease monitoring and refocusing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CD7E8D7-2DE6-4960-BAA7-7B14295B6B0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2"/>
          <p:cNvSpPr txBox="1"/>
          <p:nvPr/>
        </p:nvSpPr>
        <p:spPr>
          <a:xfrm>
            <a:off x="0" y="231350"/>
            <a:ext cx="12096600" cy="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Organization</a:t>
            </a:r>
            <a:endParaRPr sz="4800" b="1" dirty="0">
              <a:solidFill>
                <a:schemeClr val="tx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436" name="Google Shape;436;p52"/>
          <p:cNvSpPr txBox="1"/>
          <p:nvPr/>
        </p:nvSpPr>
        <p:spPr>
          <a:xfrm>
            <a:off x="1981200" y="1143001"/>
            <a:ext cx="51054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Problems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437" name="Google Shape;437;p52"/>
          <p:cNvSpPr txBox="1"/>
          <p:nvPr/>
        </p:nvSpPr>
        <p:spPr>
          <a:xfrm>
            <a:off x="2057400" y="3519599"/>
            <a:ext cx="5835600" cy="604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Caregiving </a:t>
            </a:r>
            <a:r>
              <a:rPr lang="en-US" sz="280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Consideration</a:t>
            </a:r>
            <a:r>
              <a:rPr lang="en-US" sz="2800" i="0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s</a:t>
            </a:r>
            <a:endParaRPr dirty="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438" name="Google Shape;438;p52"/>
          <p:cNvSpPr txBox="1"/>
          <p:nvPr/>
        </p:nvSpPr>
        <p:spPr>
          <a:xfrm>
            <a:off x="2438400" y="1752600"/>
            <a:ext cx="81534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 able to remember activity purpose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lvl="0" indent="-457200"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able to use a plan </a:t>
            </a:r>
          </a:p>
          <a:p>
            <a:pPr marL="266700" lvl="0" indent="-457200"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 able to sequence actions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52"/>
          <p:cNvSpPr txBox="1"/>
          <p:nvPr/>
        </p:nvSpPr>
        <p:spPr>
          <a:xfrm>
            <a:off x="2438399" y="4124050"/>
            <a:ext cx="9053689" cy="183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ize and complexity of tasks </a:t>
            </a:r>
            <a:r>
              <a:rPr lang="en-US" sz="30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become more of an issue</a:t>
            </a:r>
            <a:endParaRPr lang="en-US" sz="30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Break down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task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rovide just the right amount of order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rovide support and prompting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5138D58-1B5D-451A-838A-162F7E10616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3"/>
          <p:cNvSpPr txBox="1">
            <a:spLocks noGrp="1"/>
          </p:cNvSpPr>
          <p:nvPr>
            <p:ph type="title"/>
          </p:nvPr>
        </p:nvSpPr>
        <p:spPr>
          <a:xfrm>
            <a:off x="862914" y="179774"/>
            <a:ext cx="10515600" cy="821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800"/>
              <a:t>Consider the following sentences:</a:t>
            </a:r>
            <a:endParaRPr sz="4800"/>
          </a:p>
        </p:txBody>
      </p:sp>
      <p:grpSp>
        <p:nvGrpSpPr>
          <p:cNvPr id="445" name="Google Shape;445;p53"/>
          <p:cNvGrpSpPr/>
          <p:nvPr/>
        </p:nvGrpSpPr>
        <p:grpSpPr>
          <a:xfrm>
            <a:off x="862914" y="1068861"/>
            <a:ext cx="10048211" cy="5535823"/>
            <a:chOff x="0" y="67964"/>
            <a:chExt cx="10048211" cy="5535823"/>
          </a:xfrm>
        </p:grpSpPr>
        <p:sp>
          <p:nvSpPr>
            <p:cNvPr id="446" name="Google Shape;446;p53"/>
            <p:cNvSpPr/>
            <p:nvPr/>
          </p:nvSpPr>
          <p:spPr>
            <a:xfrm>
              <a:off x="0" y="531027"/>
              <a:ext cx="10048102" cy="8662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3"/>
            <p:cNvSpPr txBox="1"/>
            <p:nvPr/>
          </p:nvSpPr>
          <p:spPr>
            <a:xfrm>
              <a:off x="11" y="487278"/>
              <a:ext cx="10048200" cy="8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79825" tIns="458200" rIns="779825" bIns="142225" anchor="t" anchorCtr="0">
              <a:noAutofit/>
            </a:bodyPr>
            <a:lstStyle/>
            <a:p>
              <a:pPr marL="228600" marR="0" lvl="1" indent="-241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n-US" sz="2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are going to your brother’s for dinner on Thursday.</a:t>
              </a:r>
              <a:endParaRPr sz="2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53"/>
            <p:cNvSpPr/>
            <p:nvPr/>
          </p:nvSpPr>
          <p:spPr>
            <a:xfrm>
              <a:off x="502405" y="67964"/>
              <a:ext cx="7033671" cy="787783"/>
            </a:xfrm>
            <a:prstGeom prst="roundRect">
              <a:avLst>
                <a:gd name="adj" fmla="val 16667"/>
              </a:avLst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3"/>
            <p:cNvSpPr txBox="1"/>
            <p:nvPr/>
          </p:nvSpPr>
          <p:spPr>
            <a:xfrm>
              <a:off x="540861" y="106420"/>
              <a:ext cx="6956700" cy="71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5850" tIns="0" rIns="2658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Abstraction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53"/>
            <p:cNvSpPr/>
            <p:nvPr/>
          </p:nvSpPr>
          <p:spPr>
            <a:xfrm>
              <a:off x="0" y="1840797"/>
              <a:ext cx="10048102" cy="11434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3"/>
            <p:cNvSpPr txBox="1"/>
            <p:nvPr/>
          </p:nvSpPr>
          <p:spPr>
            <a:xfrm>
              <a:off x="11" y="1840803"/>
              <a:ext cx="10048200" cy="107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79825" tIns="458200" rIns="779825" bIns="142225" anchor="t" anchorCtr="0">
              <a:noAutofit/>
            </a:bodyPr>
            <a:lstStyle/>
            <a:p>
              <a:pPr marL="228600" marR="0" lvl="1" indent="-241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n-US" sz="2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If we can have hamburger tonight, I won</a:t>
              </a: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’</a:t>
              </a:r>
              <a:r>
                <a:rPr lang="en-US" sz="2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 have to go to the store until the weekend.</a:t>
              </a:r>
              <a:endParaRPr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53"/>
            <p:cNvSpPr/>
            <p:nvPr/>
          </p:nvSpPr>
          <p:spPr>
            <a:xfrm>
              <a:off x="502405" y="1516077"/>
              <a:ext cx="7033671" cy="649440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3"/>
            <p:cNvSpPr txBox="1"/>
            <p:nvPr/>
          </p:nvSpPr>
          <p:spPr>
            <a:xfrm>
              <a:off x="534108" y="1547780"/>
              <a:ext cx="6970265" cy="586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5850" tIns="0" rIns="2658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Reason, Abstraction, Language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53"/>
            <p:cNvSpPr/>
            <p:nvPr/>
          </p:nvSpPr>
          <p:spPr>
            <a:xfrm>
              <a:off x="0" y="3427767"/>
              <a:ext cx="10048102" cy="8662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3"/>
            <p:cNvSpPr txBox="1"/>
            <p:nvPr/>
          </p:nvSpPr>
          <p:spPr>
            <a:xfrm>
              <a:off x="0" y="3427767"/>
              <a:ext cx="10048102" cy="86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79825" tIns="458200" rIns="779825" bIns="142225" anchor="t" anchorCtr="0">
              <a:noAutofit/>
            </a:bodyPr>
            <a:lstStyle/>
            <a:p>
              <a:pPr marL="228600" marR="0" lvl="1" indent="-241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n-US" sz="22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I’ll leave your lunch in the Tupperware in the fridge; eat at noon.</a:t>
              </a:r>
              <a:endParaRPr sz="16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53"/>
            <p:cNvSpPr/>
            <p:nvPr/>
          </p:nvSpPr>
          <p:spPr>
            <a:xfrm>
              <a:off x="502405" y="3103047"/>
              <a:ext cx="7033671" cy="64944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3"/>
            <p:cNvSpPr txBox="1"/>
            <p:nvPr/>
          </p:nvSpPr>
          <p:spPr>
            <a:xfrm>
              <a:off x="534108" y="3134750"/>
              <a:ext cx="6970265" cy="586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5850" tIns="0" rIns="2658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Memory, Organization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53"/>
            <p:cNvSpPr/>
            <p:nvPr/>
          </p:nvSpPr>
          <p:spPr>
            <a:xfrm>
              <a:off x="0" y="4737537"/>
              <a:ext cx="10048102" cy="8662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3"/>
            <p:cNvSpPr txBox="1"/>
            <p:nvPr/>
          </p:nvSpPr>
          <p:spPr>
            <a:xfrm>
              <a:off x="0" y="4737537"/>
              <a:ext cx="10048102" cy="86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79825" tIns="458200" rIns="779825" bIns="142225" anchor="t" anchorCtr="0">
              <a:noAutofit/>
            </a:bodyPr>
            <a:lstStyle/>
            <a:p>
              <a:pPr marL="228600" marR="0" lvl="1" indent="-241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n-US" sz="2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Take the medicine 8 times a day for the next 10 days.</a:t>
              </a:r>
              <a:endParaRPr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53"/>
            <p:cNvSpPr/>
            <p:nvPr/>
          </p:nvSpPr>
          <p:spPr>
            <a:xfrm>
              <a:off x="463159" y="4412828"/>
              <a:ext cx="7072800" cy="649500"/>
            </a:xfrm>
            <a:prstGeom prst="roundRect">
              <a:avLst>
                <a:gd name="adj" fmla="val 16667"/>
              </a:avLst>
            </a:pr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3"/>
            <p:cNvSpPr txBox="1"/>
            <p:nvPr/>
          </p:nvSpPr>
          <p:spPr>
            <a:xfrm>
              <a:off x="494860" y="4444528"/>
              <a:ext cx="7033800" cy="5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5850" tIns="0" rIns="2658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Memory, Organization, Judgment, Attention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E261092-9C39-4ABB-83AD-A889EC9EE69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491114" y="6538031"/>
            <a:ext cx="6039556" cy="365125"/>
          </a:xfrm>
        </p:spPr>
        <p:txBody>
          <a:bodyPr/>
          <a:lstStyle/>
          <a:p>
            <a:r>
              <a:rPr lang="en-US" dirty="0" smtClean="0"/>
              <a:t>©2002-2021 University of Minnesota and  Savvy Systems, LLC. 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4"/>
          <p:cNvSpPr txBox="1">
            <a:spLocks noGrp="1"/>
          </p:cNvSpPr>
          <p:nvPr>
            <p:ph type="title"/>
          </p:nvPr>
        </p:nvSpPr>
        <p:spPr>
          <a:xfrm>
            <a:off x="801125" y="54150"/>
            <a:ext cx="113910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800"/>
              <a:t>Make the Savvy Caregiver shift:</a:t>
            </a:r>
            <a:endParaRPr sz="4800"/>
          </a:p>
        </p:txBody>
      </p:sp>
      <p:grpSp>
        <p:nvGrpSpPr>
          <p:cNvPr id="467" name="Google Shape;467;p54"/>
          <p:cNvGrpSpPr/>
          <p:nvPr/>
        </p:nvGrpSpPr>
        <p:grpSpPr>
          <a:xfrm>
            <a:off x="801129" y="1181085"/>
            <a:ext cx="10418806" cy="5496727"/>
            <a:chOff x="0" y="81333"/>
            <a:chExt cx="10418806" cy="5496727"/>
          </a:xfrm>
        </p:grpSpPr>
        <p:sp>
          <p:nvSpPr>
            <p:cNvPr id="468" name="Google Shape;468;p54"/>
            <p:cNvSpPr/>
            <p:nvPr/>
          </p:nvSpPr>
          <p:spPr>
            <a:xfrm>
              <a:off x="0" y="81333"/>
              <a:ext cx="10418806" cy="772200"/>
            </a:xfrm>
            <a:prstGeom prst="roundRect">
              <a:avLst>
                <a:gd name="adj" fmla="val 16667"/>
              </a:avLst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54"/>
            <p:cNvSpPr txBox="1"/>
            <p:nvPr/>
          </p:nvSpPr>
          <p:spPr>
            <a:xfrm>
              <a:off x="37696" y="119029"/>
              <a:ext cx="10343414" cy="696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Concrete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54"/>
            <p:cNvSpPr/>
            <p:nvPr/>
          </p:nvSpPr>
          <p:spPr>
            <a:xfrm>
              <a:off x="0" y="853533"/>
              <a:ext cx="10418806" cy="546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54"/>
            <p:cNvSpPr txBox="1"/>
            <p:nvPr/>
          </p:nvSpPr>
          <p:spPr>
            <a:xfrm>
              <a:off x="0" y="853533"/>
              <a:ext cx="10418806" cy="546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775" tIns="41900" rIns="234675" bIns="419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Wait until Thursday to talk about dinner at their brother’s house.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54"/>
            <p:cNvSpPr/>
            <p:nvPr/>
          </p:nvSpPr>
          <p:spPr>
            <a:xfrm>
              <a:off x="0" y="1400013"/>
              <a:ext cx="10418806" cy="7722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54"/>
            <p:cNvSpPr txBox="1"/>
            <p:nvPr/>
          </p:nvSpPr>
          <p:spPr>
            <a:xfrm>
              <a:off x="37696" y="1437709"/>
              <a:ext cx="103434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Direct (Not Reasoned)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54"/>
            <p:cNvSpPr/>
            <p:nvPr/>
          </p:nvSpPr>
          <p:spPr>
            <a:xfrm>
              <a:off x="0" y="2172213"/>
              <a:ext cx="10418806" cy="546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54"/>
            <p:cNvSpPr txBox="1"/>
            <p:nvPr/>
          </p:nvSpPr>
          <p:spPr>
            <a:xfrm>
              <a:off x="0" y="2172213"/>
              <a:ext cx="10418806" cy="546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775" tIns="41900" rIns="234675" bIns="419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are having hamburger tonight.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54"/>
            <p:cNvSpPr/>
            <p:nvPr/>
          </p:nvSpPr>
          <p:spPr>
            <a:xfrm>
              <a:off x="0" y="2718693"/>
              <a:ext cx="10418806" cy="7722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4"/>
            <p:cNvSpPr txBox="1"/>
            <p:nvPr/>
          </p:nvSpPr>
          <p:spPr>
            <a:xfrm>
              <a:off x="37696" y="2756389"/>
              <a:ext cx="10343414" cy="696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Reminders from YOU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54"/>
            <p:cNvSpPr/>
            <p:nvPr/>
          </p:nvSpPr>
          <p:spPr>
            <a:xfrm>
              <a:off x="0" y="3490893"/>
              <a:ext cx="10418806" cy="546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4"/>
            <p:cNvSpPr txBox="1"/>
            <p:nvPr/>
          </p:nvSpPr>
          <p:spPr>
            <a:xfrm>
              <a:off x="0" y="3490893"/>
              <a:ext cx="10418806" cy="546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775" tIns="41900" rIns="234675" bIns="419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Leave a written note about lunch and call to remind about eating.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54"/>
            <p:cNvSpPr/>
            <p:nvPr/>
          </p:nvSpPr>
          <p:spPr>
            <a:xfrm>
              <a:off x="0" y="4037373"/>
              <a:ext cx="10418806" cy="772200"/>
            </a:xfrm>
            <a:prstGeom prst="roundRect">
              <a:avLst>
                <a:gd name="adj" fmla="val 16667"/>
              </a:avLst>
            </a:pr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4"/>
            <p:cNvSpPr txBox="1"/>
            <p:nvPr/>
          </p:nvSpPr>
          <p:spPr>
            <a:xfrm>
              <a:off x="37696" y="4075069"/>
              <a:ext cx="10343414" cy="696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Expectations, Take Control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54"/>
            <p:cNvSpPr/>
            <p:nvPr/>
          </p:nvSpPr>
          <p:spPr>
            <a:xfrm>
              <a:off x="0" y="4809573"/>
              <a:ext cx="10418806" cy="768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4"/>
            <p:cNvSpPr txBox="1"/>
            <p:nvPr/>
          </p:nvSpPr>
          <p:spPr>
            <a:xfrm>
              <a:off x="0" y="4809573"/>
              <a:ext cx="10418806" cy="768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775" tIns="41900" rIns="234675" bIns="419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en-US" sz="26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Set up medications and remind or consider administering them yourself.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xmlns="" id="{5E261092-9C39-4ABB-83AD-A889EC9EE69E}"/>
              </a:ext>
            </a:extLst>
          </p:cNvPr>
          <p:cNvSpPr txBox="1">
            <a:spLocks/>
          </p:cNvSpPr>
          <p:nvPr/>
        </p:nvSpPr>
        <p:spPr>
          <a:xfrm>
            <a:off x="6491114" y="6481586"/>
            <a:ext cx="60395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©2002-2021 University of Minnesota and  Savvy Systems, LLC. 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5"/>
          <p:cNvSpPr txBox="1">
            <a:spLocks noGrp="1"/>
          </p:cNvSpPr>
          <p:nvPr>
            <p:ph type="title"/>
          </p:nvPr>
        </p:nvSpPr>
        <p:spPr>
          <a:xfrm>
            <a:off x="838200" y="14425"/>
            <a:ext cx="10515600" cy="11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 dirty="0"/>
              <a:t>Try It At Home</a:t>
            </a:r>
            <a:endParaRPr sz="4800" b="1" dirty="0"/>
          </a:p>
        </p:txBody>
      </p:sp>
      <p:sp>
        <p:nvSpPr>
          <p:cNvPr id="490" name="Google Shape;490;p55"/>
          <p:cNvSpPr txBox="1">
            <a:spLocks noGrp="1"/>
          </p:cNvSpPr>
          <p:nvPr>
            <p:ph type="body" idx="1"/>
          </p:nvPr>
        </p:nvSpPr>
        <p:spPr>
          <a:xfrm>
            <a:off x="680159" y="1102558"/>
            <a:ext cx="10927641" cy="5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71550" indent="-6731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3400"/>
              <a:buFont typeface="Calibri"/>
              <a:buChar char="❏"/>
            </a:pPr>
            <a:r>
              <a:rPr lang="en-US" sz="3200" dirty="0" smtClean="0"/>
              <a:t>Step </a:t>
            </a:r>
            <a:r>
              <a:rPr lang="en-US" sz="3200" dirty="0"/>
              <a:t>back and observe the person.</a:t>
            </a:r>
            <a:endParaRPr sz="3200" dirty="0"/>
          </a:p>
          <a:p>
            <a:pPr marL="971550" indent="-673100">
              <a:lnSpc>
                <a:spcPct val="100000"/>
              </a:lnSpc>
              <a:spcAft>
                <a:spcPts val="600"/>
              </a:spcAft>
              <a:buSzPts val="3400"/>
              <a:buFont typeface="Calibri"/>
              <a:buChar char="❏"/>
            </a:pPr>
            <a:r>
              <a:rPr lang="en-US" sz="3200" dirty="0" smtClean="0"/>
              <a:t>Observe </a:t>
            </a:r>
            <a:r>
              <a:rPr lang="en-US" sz="3200" dirty="0"/>
              <a:t>and think about usual interactions.</a:t>
            </a:r>
            <a:endParaRPr sz="3200" dirty="0"/>
          </a:p>
          <a:p>
            <a:pPr marL="971550" lvl="0" indent="-673100">
              <a:lnSpc>
                <a:spcPct val="100000"/>
              </a:lnSpc>
              <a:spcAft>
                <a:spcPts val="600"/>
              </a:spcAft>
              <a:buSzPts val="3400"/>
              <a:buFont typeface="Calibri"/>
              <a:buChar char="❏"/>
            </a:pPr>
            <a:r>
              <a:rPr lang="en-US" sz="3200" dirty="0" smtClean="0"/>
              <a:t>Review </a:t>
            </a:r>
            <a:r>
              <a:rPr lang="en-US" sz="3200" b="1" dirty="0" smtClean="0"/>
              <a:t>Introduction </a:t>
            </a:r>
            <a:r>
              <a:rPr lang="en-US" sz="3200" dirty="0" smtClean="0"/>
              <a:t>and </a:t>
            </a:r>
            <a:r>
              <a:rPr lang="en-US" sz="3200" b="1" dirty="0" smtClean="0"/>
              <a:t>Weekly </a:t>
            </a:r>
            <a:r>
              <a:rPr lang="en-US" sz="3200" b="1" dirty="0"/>
              <a:t>Session </a:t>
            </a:r>
            <a:r>
              <a:rPr lang="en-US" sz="3200" b="1" dirty="0" smtClean="0"/>
              <a:t>1 </a:t>
            </a:r>
            <a:r>
              <a:rPr lang="en-US" sz="3200" dirty="0"/>
              <a:t>in the Caregiver’s Manual. </a:t>
            </a:r>
            <a:endParaRPr lang="en-US" sz="3200" b="1" dirty="0">
              <a:solidFill>
                <a:schemeClr val="tx1"/>
              </a:solidFill>
            </a:endParaRPr>
          </a:p>
          <a:p>
            <a:pPr marL="971550" indent="-673100">
              <a:lnSpc>
                <a:spcPct val="100000"/>
              </a:lnSpc>
              <a:spcAft>
                <a:spcPts val="600"/>
              </a:spcAft>
              <a:buSzPts val="3400"/>
              <a:buFont typeface="Calibri"/>
              <a:buChar char="❏"/>
            </a:pPr>
            <a:r>
              <a:rPr lang="en-US" sz="3200" dirty="0" smtClean="0"/>
              <a:t>Think about caregiver role, job description, goals, rewards.</a:t>
            </a:r>
            <a:endParaRPr sz="3200" dirty="0" smtClean="0"/>
          </a:p>
          <a:p>
            <a:pPr marL="971550" indent="-673100">
              <a:lnSpc>
                <a:spcPct val="100000"/>
              </a:lnSpc>
              <a:spcAft>
                <a:spcPts val="600"/>
              </a:spcAft>
              <a:buSzPts val="3400"/>
              <a:buFont typeface="Calibri"/>
              <a:buChar char="❏"/>
            </a:pPr>
            <a:r>
              <a:rPr lang="en-US" sz="3200" dirty="0" smtClean="0"/>
              <a:t>Think </a:t>
            </a:r>
            <a:r>
              <a:rPr lang="en-US" sz="3200" dirty="0"/>
              <a:t>about </a:t>
            </a:r>
            <a:r>
              <a:rPr lang="en-US" sz="3200" dirty="0" smtClean="0"/>
              <a:t>how dementia </a:t>
            </a:r>
            <a:r>
              <a:rPr lang="en-US" sz="3200" dirty="0"/>
              <a:t>impacts your person’s thinking powers.</a:t>
            </a:r>
          </a:p>
          <a:p>
            <a:pPr marL="971550" indent="-673100">
              <a:lnSpc>
                <a:spcPct val="100000"/>
              </a:lnSpc>
              <a:spcAft>
                <a:spcPts val="600"/>
              </a:spcAft>
              <a:buSzPts val="3400"/>
              <a:buFont typeface="Calibri"/>
              <a:buChar char="❏"/>
            </a:pPr>
            <a:r>
              <a:rPr lang="en-US" sz="3200" dirty="0"/>
              <a:t>Work on strategies for more effective </a:t>
            </a:r>
            <a:r>
              <a:rPr lang="en-US" sz="3200" dirty="0" smtClean="0"/>
              <a:t>interactions.</a:t>
            </a:r>
            <a:endParaRPr lang="en-US" sz="3200" dirty="0"/>
          </a:p>
          <a:p>
            <a:pPr marL="628650" indent="-330200">
              <a:lnSpc>
                <a:spcPct val="100000"/>
              </a:lnSpc>
              <a:buSzPts val="3400"/>
              <a:buFont typeface="Calibri"/>
              <a:buChar char="❏"/>
            </a:pPr>
            <a:endParaRPr sz="3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C7FB603-8DFE-439B-997B-4E06943F53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53DE0E-8C08-4DF8-A362-A74697B4BBE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9550"/>
            <a:ext cx="4071261" cy="125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67" y="2697163"/>
            <a:ext cx="5691421" cy="350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495;p56"/>
          <p:cNvSpPr txBox="1">
            <a:spLocks/>
          </p:cNvSpPr>
          <p:nvPr/>
        </p:nvSpPr>
        <p:spPr>
          <a:xfrm>
            <a:off x="94686" y="1197048"/>
            <a:ext cx="11995714" cy="18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US" b="1" kern="0" dirty="0" smtClean="0"/>
              <a:t>Session 2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9207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7"/>
          <p:cNvSpPr txBox="1">
            <a:spLocks noGrp="1"/>
          </p:cNvSpPr>
          <p:nvPr>
            <p:ph type="title"/>
          </p:nvPr>
        </p:nvSpPr>
        <p:spPr>
          <a:xfrm>
            <a:off x="25" y="165250"/>
            <a:ext cx="12192000" cy="11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800" b="1"/>
              <a:t>Session 2 Objectives</a:t>
            </a:r>
            <a:endParaRPr sz="4800"/>
          </a:p>
        </p:txBody>
      </p:sp>
      <p:sp>
        <p:nvSpPr>
          <p:cNvPr id="502" name="Google Shape;502;p57"/>
          <p:cNvSpPr txBox="1">
            <a:spLocks noGrp="1"/>
          </p:cNvSpPr>
          <p:nvPr>
            <p:ph type="body" idx="1"/>
          </p:nvPr>
        </p:nvSpPr>
        <p:spPr>
          <a:xfrm>
            <a:off x="2133600" y="1591234"/>
            <a:ext cx="8382000" cy="48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Wingdings" panose="05000000000000000000" pitchFamily="2" charset="2"/>
              <a:buChar char="§"/>
            </a:pPr>
            <a:r>
              <a:rPr lang="en-US" sz="3600" dirty="0"/>
              <a:t>Develop strategies for self-care.</a:t>
            </a:r>
            <a:endParaRPr sz="3600" dirty="0"/>
          </a:p>
          <a:p>
            <a:pPr marL="1028700" lvl="0" indent="-571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sz="3600" dirty="0"/>
          </a:p>
          <a:p>
            <a:pPr marL="571500" lvl="0" indent="-571500" algn="l" rtl="0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SzPts val="3600"/>
              <a:buFont typeface="Wingdings" panose="05000000000000000000" pitchFamily="2" charset="2"/>
              <a:buChar char="§"/>
            </a:pPr>
            <a:r>
              <a:rPr lang="en-US" sz="3600" dirty="0"/>
              <a:t>Develop caregiving strategies based on appreciation of disease </a:t>
            </a:r>
            <a:r>
              <a:rPr lang="en-US" sz="3600" dirty="0" smtClean="0"/>
              <a:t>impact.</a:t>
            </a:r>
            <a:endParaRPr lang="en-US" sz="3600" dirty="0"/>
          </a:p>
          <a:p>
            <a:pPr marL="1485900" lvl="2" indent="-571500">
              <a:lnSpc>
                <a:spcPct val="80000"/>
              </a:lnSpc>
              <a:spcBef>
                <a:spcPts val="1000"/>
              </a:spcBef>
              <a:buSzPts val="3600"/>
              <a:buFont typeface="Wingdings" panose="05000000000000000000" pitchFamily="2" charset="2"/>
              <a:buChar char="§"/>
            </a:pPr>
            <a:r>
              <a:rPr lang="en-US" sz="2800" dirty="0" smtClean="0"/>
              <a:t>The </a:t>
            </a:r>
            <a:r>
              <a:rPr lang="en-US" sz="2800" dirty="0"/>
              <a:t>Threat of </a:t>
            </a:r>
            <a:r>
              <a:rPr lang="en-US" sz="2800" dirty="0" smtClean="0"/>
              <a:t>Confusion</a:t>
            </a:r>
          </a:p>
          <a:p>
            <a:pPr marL="1485900" lvl="2" indent="-571500">
              <a:lnSpc>
                <a:spcPct val="80000"/>
              </a:lnSpc>
              <a:spcBef>
                <a:spcPts val="1000"/>
              </a:spcBef>
              <a:buSzPts val="3600"/>
              <a:buFont typeface="Wingdings" panose="05000000000000000000" pitchFamily="2" charset="2"/>
              <a:buChar char="§"/>
            </a:pPr>
            <a:r>
              <a:rPr lang="en-US" sz="2800" dirty="0" smtClean="0"/>
              <a:t>The </a:t>
            </a:r>
            <a:r>
              <a:rPr lang="en-US" sz="2800" dirty="0"/>
              <a:t>Impact on Behavior</a:t>
            </a:r>
            <a:endParaRPr sz="2800" dirty="0"/>
          </a:p>
          <a:p>
            <a:pPr marL="800100" lvl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sz="1900" dirty="0"/>
          </a:p>
          <a:p>
            <a:pPr marL="571500" lvl="0" indent="-571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Wingdings" panose="05000000000000000000" pitchFamily="2" charset="2"/>
              <a:buChar char="§"/>
            </a:pPr>
            <a:r>
              <a:rPr lang="en-US" sz="3600" dirty="0"/>
              <a:t>Develop a communication strategy that deals with losses.</a:t>
            </a:r>
            <a:endParaRPr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9F46065-5210-4BC6-B3C0-51961E3F1EB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DFCE4A-3501-344D-9022-CA924EC5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Exercise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94352C-DE15-8944-AF82-EA523FEB78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3600" b="1" dirty="0" smtClean="0"/>
              <a:t>Name </a:t>
            </a:r>
            <a:r>
              <a:rPr lang="en-US" sz="3600" b="1" dirty="0"/>
              <a:t>the emotions you feel when…. </a:t>
            </a:r>
          </a:p>
          <a:p>
            <a:pPr marL="114300" indent="0">
              <a:buNone/>
            </a:pPr>
            <a:r>
              <a:rPr lang="en-US" sz="3600" dirty="0"/>
              <a:t>	</a:t>
            </a:r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64676E-43E1-4113-B66D-78FBC29D55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/>
          <p:nvPr/>
        </p:nvSpPr>
        <p:spPr>
          <a:xfrm>
            <a:off x="594900" y="1617800"/>
            <a:ext cx="10939800" cy="54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Learn w</a:t>
            </a:r>
            <a:r>
              <a:rPr lang="en-US" sz="3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hat dementia illnesses do to the </a:t>
            </a:r>
            <a:r>
              <a:rPr lang="en-US" sz="36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person…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976312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32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progresses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976312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32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ow 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affects behavior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976312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hat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means for caregiving  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976312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3200" dirty="0" smtClean="0">
                <a:latin typeface="Calibri"/>
                <a:ea typeface="Calibri"/>
                <a:cs typeface="Calibri"/>
                <a:sym typeface="Calibri"/>
              </a:rPr>
              <a:t>he 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needs it creates in the person (e.g., for </a:t>
            </a:r>
            <a:r>
              <a:rPr lang="en-US" sz="3200" dirty="0" smtClean="0">
                <a:latin typeface="Calibri"/>
                <a:ea typeface="Calibri"/>
                <a:cs typeface="Calibri"/>
                <a:sym typeface="Calibri"/>
              </a:rPr>
              <a:t>information, support, security). </a:t>
            </a:r>
            <a:r>
              <a:rPr lang="en-US" sz="3200" i="1" dirty="0" smtClean="0"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en-US" sz="320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 will rely on </a:t>
            </a:r>
            <a:r>
              <a:rPr lang="en-US" sz="320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n-US" sz="32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976312" lvl="3" indent="-457200">
              <a:buSzPts val="2400"/>
              <a:buFont typeface="Wingdings" panose="05000000000000000000" pitchFamily="2" charset="2"/>
              <a:buChar char="§"/>
            </a:pPr>
            <a:r>
              <a:rPr lang="en-US" sz="32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caregiving can affect the caregiver </a:t>
            </a:r>
            <a:endParaRPr sz="3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6312" lvl="1" indent="-457200"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ppropriate self-care techniques</a:t>
            </a:r>
            <a:endParaRPr sz="32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6312" lvl="1" indent="-457200"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How to use f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amily and community resources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C1B4E11-A3E1-4DF5-BD27-610531D7265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  <p:sp>
        <p:nvSpPr>
          <p:cNvPr id="6" name="Google Shape;106;p16"/>
          <p:cNvSpPr txBox="1">
            <a:spLocks/>
          </p:cNvSpPr>
          <p:nvPr/>
        </p:nvSpPr>
        <p:spPr>
          <a:xfrm>
            <a:off x="82625" y="228600"/>
            <a:ext cx="12030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600"/>
              <a:buFont typeface="Arial"/>
              <a:buNone/>
            </a:pPr>
            <a:r>
              <a:rPr lang="en-US" sz="4800" b="1" kern="0" dirty="0" smtClean="0"/>
              <a:t>Savvy Caregiver Objective #2</a:t>
            </a:r>
            <a:br>
              <a:rPr lang="en-US" sz="4800" b="1" kern="0" dirty="0" smtClean="0"/>
            </a:br>
            <a:r>
              <a:rPr lang="en-US" sz="4800" b="1" kern="0" dirty="0" smtClean="0"/>
              <a:t>Knowledge</a:t>
            </a:r>
            <a:endParaRPr lang="en-US" sz="5600" b="1" kern="0" dirty="0"/>
          </a:p>
        </p:txBody>
      </p:sp>
    </p:spTree>
    <p:extLst>
      <p:ext uri="{BB962C8B-B14F-4D97-AF65-F5344CB8AC3E}">
        <p14:creationId xmlns:p14="http://schemas.microsoft.com/office/powerpoint/2010/main" val="35110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8" name="Google Shape;508;p58"/>
          <p:cNvCxnSpPr/>
          <p:nvPr/>
        </p:nvCxnSpPr>
        <p:spPr>
          <a:xfrm>
            <a:off x="3886200" y="3505200"/>
            <a:ext cx="4419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58"/>
          <p:cNvCxnSpPr/>
          <p:nvPr/>
        </p:nvCxnSpPr>
        <p:spPr>
          <a:xfrm rot="10800000" flipH="1">
            <a:off x="6091375" y="1524000"/>
            <a:ext cx="4500" cy="411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0" name="Google Shape;510;p58"/>
          <p:cNvSpPr txBox="1"/>
          <p:nvPr/>
        </p:nvSpPr>
        <p:spPr>
          <a:xfrm>
            <a:off x="1966500" y="3200550"/>
            <a:ext cx="18783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Negative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58"/>
          <p:cNvSpPr txBox="1"/>
          <p:nvPr/>
        </p:nvSpPr>
        <p:spPr>
          <a:xfrm>
            <a:off x="8458200" y="3200525"/>
            <a:ext cx="17214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58"/>
          <p:cNvSpPr txBox="1"/>
          <p:nvPr/>
        </p:nvSpPr>
        <p:spPr>
          <a:xfrm>
            <a:off x="5007175" y="990475"/>
            <a:ext cx="22143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Powerful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58"/>
          <p:cNvSpPr txBox="1"/>
          <p:nvPr/>
        </p:nvSpPr>
        <p:spPr>
          <a:xfrm>
            <a:off x="5007175" y="5562600"/>
            <a:ext cx="2138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Powerless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58"/>
          <p:cNvSpPr txBox="1"/>
          <p:nvPr/>
        </p:nvSpPr>
        <p:spPr>
          <a:xfrm>
            <a:off x="125" y="193675"/>
            <a:ext cx="12192000" cy="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Four Quadrants of Feelings</a:t>
            </a:r>
            <a:endParaRPr sz="4800" b="1" dirty="0">
              <a:solidFill>
                <a:schemeClr val="tx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4CAB2CE-2296-4E6B-BA5C-8BD23064DC7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0" name="Google Shape;520;p59"/>
          <p:cNvCxnSpPr/>
          <p:nvPr/>
        </p:nvCxnSpPr>
        <p:spPr>
          <a:xfrm>
            <a:off x="3886200" y="3581400"/>
            <a:ext cx="4419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1" name="Google Shape;521;p59"/>
          <p:cNvCxnSpPr/>
          <p:nvPr/>
        </p:nvCxnSpPr>
        <p:spPr>
          <a:xfrm rot="10800000">
            <a:off x="6096000" y="1600200"/>
            <a:ext cx="0" cy="403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2" name="Google Shape;522;p59"/>
          <p:cNvSpPr txBox="1"/>
          <p:nvPr/>
        </p:nvSpPr>
        <p:spPr>
          <a:xfrm>
            <a:off x="1711025" y="3271125"/>
            <a:ext cx="21336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Negative</a:t>
            </a:r>
            <a:endParaRPr sz="1600" b="1" dirty="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523" name="Google Shape;523;p59"/>
          <p:cNvSpPr txBox="1"/>
          <p:nvPr/>
        </p:nvSpPr>
        <p:spPr>
          <a:xfrm>
            <a:off x="8458200" y="3276600"/>
            <a:ext cx="19857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Positive</a:t>
            </a:r>
            <a:endParaRPr sz="1600" b="1" dirty="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524" name="Google Shape;524;p59"/>
          <p:cNvSpPr txBox="1"/>
          <p:nvPr/>
        </p:nvSpPr>
        <p:spPr>
          <a:xfrm>
            <a:off x="5029200" y="1066800"/>
            <a:ext cx="21336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Powerful</a:t>
            </a:r>
            <a:endParaRPr sz="1600" dirty="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525" name="Google Shape;525;p59"/>
          <p:cNvSpPr txBox="1"/>
          <p:nvPr/>
        </p:nvSpPr>
        <p:spPr>
          <a:xfrm>
            <a:off x="4957600" y="5638800"/>
            <a:ext cx="25056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Archivo Black"/>
                <a:sym typeface="Archivo Black"/>
              </a:rPr>
              <a:t>Powerless</a:t>
            </a:r>
            <a:endParaRPr sz="3000" b="1" dirty="0">
              <a:solidFill>
                <a:schemeClr val="dk1"/>
              </a:solidFill>
              <a:latin typeface="Archivo Black"/>
              <a:sym typeface="Archivo Black"/>
            </a:endParaRPr>
          </a:p>
        </p:txBody>
      </p:sp>
      <p:sp>
        <p:nvSpPr>
          <p:cNvPr id="526" name="Google Shape;526;p59"/>
          <p:cNvSpPr txBox="1"/>
          <p:nvPr/>
        </p:nvSpPr>
        <p:spPr>
          <a:xfrm>
            <a:off x="125" y="191875"/>
            <a:ext cx="12192000" cy="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Four Quadrants of Feelings</a:t>
            </a:r>
            <a:endParaRPr sz="4800" b="1" dirty="0">
              <a:solidFill>
                <a:schemeClr val="tx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527" name="Google Shape;527;p59"/>
          <p:cNvSpPr txBox="1"/>
          <p:nvPr/>
        </p:nvSpPr>
        <p:spPr>
          <a:xfrm>
            <a:off x="3352800" y="1981200"/>
            <a:ext cx="17526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1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Anger</a:t>
            </a:r>
            <a:endParaRPr dirty="0"/>
          </a:p>
        </p:txBody>
      </p:sp>
      <p:sp>
        <p:nvSpPr>
          <p:cNvPr id="528" name="Google Shape;528;p59"/>
          <p:cNvSpPr txBox="1"/>
          <p:nvPr/>
        </p:nvSpPr>
        <p:spPr>
          <a:xfrm>
            <a:off x="7086600" y="1981200"/>
            <a:ext cx="28956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Satisfaction</a:t>
            </a:r>
            <a:endParaRPr/>
          </a:p>
        </p:txBody>
      </p:sp>
      <p:sp>
        <p:nvSpPr>
          <p:cNvPr id="529" name="Google Shape;529;p59"/>
          <p:cNvSpPr txBox="1"/>
          <p:nvPr/>
        </p:nvSpPr>
        <p:spPr>
          <a:xfrm>
            <a:off x="2819400" y="4495800"/>
            <a:ext cx="27432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1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Depression</a:t>
            </a:r>
            <a:endParaRPr dirty="0"/>
          </a:p>
        </p:txBody>
      </p:sp>
      <p:sp>
        <p:nvSpPr>
          <p:cNvPr id="530" name="Google Shape;530;p59"/>
          <p:cNvSpPr txBox="1"/>
          <p:nvPr/>
        </p:nvSpPr>
        <p:spPr>
          <a:xfrm>
            <a:off x="7238999" y="4419600"/>
            <a:ext cx="2505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Acceptance</a:t>
            </a:r>
            <a:endParaRPr sz="3600" b="0" i="1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764295B-55B5-460C-B47D-ADD82B46B43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6" name="Google Shape;536;p60"/>
          <p:cNvCxnSpPr/>
          <p:nvPr/>
        </p:nvCxnSpPr>
        <p:spPr>
          <a:xfrm>
            <a:off x="3733800" y="3581400"/>
            <a:ext cx="4953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7" name="Google Shape;537;p60"/>
          <p:cNvCxnSpPr/>
          <p:nvPr/>
        </p:nvCxnSpPr>
        <p:spPr>
          <a:xfrm rot="10800000">
            <a:off x="6248400" y="1524000"/>
            <a:ext cx="0" cy="3124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8" name="Google Shape;538;p60"/>
          <p:cNvSpPr txBox="1"/>
          <p:nvPr/>
        </p:nvSpPr>
        <p:spPr>
          <a:xfrm>
            <a:off x="1524000" y="3292476"/>
            <a:ext cx="1779588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Negative</a:t>
            </a:r>
            <a:endParaRPr/>
          </a:p>
        </p:txBody>
      </p:sp>
      <p:sp>
        <p:nvSpPr>
          <p:cNvPr id="539" name="Google Shape;539;p60"/>
          <p:cNvSpPr txBox="1"/>
          <p:nvPr/>
        </p:nvSpPr>
        <p:spPr>
          <a:xfrm>
            <a:off x="9067800" y="3292476"/>
            <a:ext cx="16002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Positive</a:t>
            </a:r>
            <a:endParaRPr/>
          </a:p>
        </p:txBody>
      </p:sp>
      <p:sp>
        <p:nvSpPr>
          <p:cNvPr id="540" name="Google Shape;540;p60"/>
          <p:cNvSpPr txBox="1"/>
          <p:nvPr/>
        </p:nvSpPr>
        <p:spPr>
          <a:xfrm>
            <a:off x="5257800" y="533425"/>
            <a:ext cx="21327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Archivo Black"/>
              </a:rPr>
              <a:t>Powerful</a:t>
            </a:r>
            <a:endParaRPr sz="2800" b="1" dirty="0">
              <a:solidFill>
                <a:schemeClr val="dk1"/>
              </a:solidFill>
              <a:latin typeface="Tahoma"/>
              <a:ea typeface="Tahoma"/>
              <a:cs typeface="Tahoma"/>
              <a:sym typeface="Archivo Black"/>
            </a:endParaRPr>
          </a:p>
        </p:txBody>
      </p:sp>
      <p:sp>
        <p:nvSpPr>
          <p:cNvPr id="541" name="Google Shape;541;p60"/>
          <p:cNvSpPr txBox="1"/>
          <p:nvPr/>
        </p:nvSpPr>
        <p:spPr>
          <a:xfrm>
            <a:off x="5205475" y="5959475"/>
            <a:ext cx="2262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Powerless</a:t>
            </a:r>
            <a:endParaRPr dirty="0"/>
          </a:p>
        </p:txBody>
      </p:sp>
      <p:sp>
        <p:nvSpPr>
          <p:cNvPr id="542" name="Google Shape;542;p60"/>
          <p:cNvSpPr txBox="1"/>
          <p:nvPr/>
        </p:nvSpPr>
        <p:spPr>
          <a:xfrm>
            <a:off x="4800600" y="4945075"/>
            <a:ext cx="3247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Let go: Recognize 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effects of the disease.</a:t>
            </a:r>
            <a:endParaRPr/>
          </a:p>
        </p:txBody>
      </p:sp>
      <p:cxnSp>
        <p:nvCxnSpPr>
          <p:cNvPr id="543" name="Google Shape;543;p60"/>
          <p:cNvCxnSpPr/>
          <p:nvPr/>
        </p:nvCxnSpPr>
        <p:spPr>
          <a:xfrm>
            <a:off x="5029200" y="4267200"/>
            <a:ext cx="24384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4" name="Google Shape;544;p60"/>
          <p:cNvSpPr txBox="1"/>
          <p:nvPr/>
        </p:nvSpPr>
        <p:spPr>
          <a:xfrm>
            <a:off x="2360275" y="1338025"/>
            <a:ext cx="2438400" cy="17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 something: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 knowledge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and skill 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form a plan.</a:t>
            </a:r>
            <a:endParaRPr/>
          </a:p>
        </p:txBody>
      </p:sp>
      <p:cxnSp>
        <p:nvCxnSpPr>
          <p:cNvPr id="545" name="Google Shape;545;p60"/>
          <p:cNvCxnSpPr/>
          <p:nvPr/>
        </p:nvCxnSpPr>
        <p:spPr>
          <a:xfrm rot="10800000">
            <a:off x="4648200" y="2209800"/>
            <a:ext cx="0" cy="1905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6" name="Google Shape;546;p60"/>
          <p:cNvSpPr txBox="1"/>
          <p:nvPr/>
        </p:nvSpPr>
        <p:spPr>
          <a:xfrm>
            <a:off x="6559725" y="1062850"/>
            <a:ext cx="2643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Put the plan to work</a:t>
            </a:r>
            <a:r>
              <a:rPr lang="en-US"/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successfully.</a:t>
            </a:r>
            <a:endParaRPr/>
          </a:p>
        </p:txBody>
      </p:sp>
      <p:cxnSp>
        <p:nvCxnSpPr>
          <p:cNvPr id="547" name="Google Shape;547;p60"/>
          <p:cNvCxnSpPr/>
          <p:nvPr/>
        </p:nvCxnSpPr>
        <p:spPr>
          <a:xfrm>
            <a:off x="5029200" y="2057400"/>
            <a:ext cx="24384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8" name="Google Shape;548;p60"/>
          <p:cNvSpPr txBox="1"/>
          <p:nvPr/>
        </p:nvSpPr>
        <p:spPr>
          <a:xfrm>
            <a:off x="479100" y="4564075"/>
            <a:ext cx="2824488" cy="17154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5888"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Steps to 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en-US" sz="260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hange</a:t>
            </a:r>
            <a:endParaRPr sz="1600" dirty="0">
              <a:latin typeface="Tahoma"/>
              <a:ea typeface="Tahoma"/>
              <a:cs typeface="Tahoma"/>
              <a:sym typeface="Tahoma"/>
            </a:endParaRPr>
          </a:p>
          <a:p>
            <a:pPr marL="115888"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</a:t>
            </a:r>
            <a:r>
              <a:rPr lang="en-US" sz="260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ore 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lang="en-US" sz="260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ositive</a:t>
            </a:r>
            <a:endParaRPr sz="1600" dirty="0">
              <a:latin typeface="Tahoma"/>
              <a:ea typeface="Tahoma"/>
              <a:cs typeface="Tahoma"/>
              <a:sym typeface="Tahoma"/>
            </a:endParaRPr>
          </a:p>
          <a:p>
            <a:pPr marL="115888"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and 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60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</a:t>
            </a: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-C</a:t>
            </a:r>
            <a:r>
              <a:rPr lang="en-US" sz="260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ontrol</a:t>
            </a:r>
            <a:endParaRPr sz="1600" dirty="0">
              <a:latin typeface="Tahoma"/>
              <a:ea typeface="Tahoma"/>
              <a:cs typeface="Tahoma"/>
              <a:sym typeface="Tahoma"/>
            </a:endParaRPr>
          </a:p>
          <a:p>
            <a:pPr marL="115888"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</a:t>
            </a:r>
            <a:r>
              <a:rPr lang="en-US" sz="260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eelings</a:t>
            </a:r>
            <a:endParaRPr sz="16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9" name="Google Shape;549;p60"/>
          <p:cNvSpPr txBox="1"/>
          <p:nvPr/>
        </p:nvSpPr>
        <p:spPr>
          <a:xfrm>
            <a:off x="4515820" y="4896405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60"/>
          <p:cNvSpPr txBox="1"/>
          <p:nvPr/>
        </p:nvSpPr>
        <p:spPr>
          <a:xfrm>
            <a:off x="6334125" y="988865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60"/>
          <p:cNvSpPr txBox="1"/>
          <p:nvPr/>
        </p:nvSpPr>
        <p:spPr>
          <a:xfrm>
            <a:off x="2133600" y="1169562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60"/>
          <p:cNvSpPr txBox="1"/>
          <p:nvPr/>
        </p:nvSpPr>
        <p:spPr>
          <a:xfrm>
            <a:off x="8974411" y="1887628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60"/>
          <p:cNvSpPr txBox="1"/>
          <p:nvPr/>
        </p:nvSpPr>
        <p:spPr>
          <a:xfrm>
            <a:off x="9184400" y="2035875"/>
            <a:ext cx="27585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Evaluate the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success of the plan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and learn</a:t>
            </a:r>
            <a:r>
              <a:rPr lang="en-US" sz="240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from</a:t>
            </a:r>
            <a:r>
              <a:rPr lang="en-US" sz="240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it.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DC3AEAA-58E2-437A-985D-1DDB0AB9853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881375" y="6390217"/>
            <a:ext cx="4114800" cy="365125"/>
          </a:xfrm>
        </p:spPr>
        <p:txBody>
          <a:bodyPr/>
          <a:lstStyle/>
          <a:p>
            <a:r>
              <a:rPr lang="en-US" dirty="0" smtClean="0"/>
              <a:t>©2002-2021 University of Minnesota and  Savvy Systems, LLC. 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1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800" b="1"/>
              <a:t>Building a “Time-for-Yourself” Repertoire</a:t>
            </a:r>
            <a:endParaRPr sz="4800" b="1"/>
          </a:p>
        </p:txBody>
      </p:sp>
      <p:sp>
        <p:nvSpPr>
          <p:cNvPr id="559" name="Google Shape;559;p61"/>
          <p:cNvSpPr txBox="1">
            <a:spLocks noGrp="1"/>
          </p:cNvSpPr>
          <p:nvPr>
            <p:ph type="body" idx="1"/>
          </p:nvPr>
        </p:nvSpPr>
        <p:spPr>
          <a:xfrm>
            <a:off x="1644275" y="2515400"/>
            <a:ext cx="9576300" cy="3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§"/>
            </a:pPr>
            <a:r>
              <a:rPr lang="en-US" sz="3200" dirty="0"/>
              <a:t> 15 minutes of free time?</a:t>
            </a:r>
            <a:endParaRPr sz="3200" dirty="0"/>
          </a:p>
          <a:p>
            <a:pPr marL="2540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§"/>
            </a:pPr>
            <a:r>
              <a:rPr lang="en-US" sz="3200" dirty="0"/>
              <a:t> An hour of free time?</a:t>
            </a:r>
            <a:endParaRPr sz="3200" dirty="0"/>
          </a:p>
          <a:p>
            <a:pPr marL="2540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§"/>
            </a:pPr>
            <a:r>
              <a:rPr lang="en-US" sz="3200" dirty="0"/>
              <a:t> Three hours of free time?</a:t>
            </a:r>
            <a:endParaRPr sz="3200" dirty="0"/>
          </a:p>
          <a:p>
            <a:pPr marL="2540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§"/>
            </a:pPr>
            <a:r>
              <a:rPr lang="en-US" sz="3200" dirty="0"/>
              <a:t> A whole day?</a:t>
            </a:r>
            <a:endParaRPr sz="3200" dirty="0"/>
          </a:p>
          <a:p>
            <a:pPr marL="2540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§"/>
            </a:pPr>
            <a:r>
              <a:rPr lang="en-US" sz="3200" dirty="0"/>
              <a:t> A whole weekend free of caregiving responsibilities?</a:t>
            </a:r>
            <a:endParaRPr sz="3200" dirty="0"/>
          </a:p>
        </p:txBody>
      </p:sp>
      <p:sp>
        <p:nvSpPr>
          <p:cNvPr id="560" name="Google Shape;560;p61"/>
          <p:cNvSpPr txBox="1"/>
          <p:nvPr/>
        </p:nvSpPr>
        <p:spPr>
          <a:xfrm>
            <a:off x="1008050" y="1768200"/>
            <a:ext cx="95187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would you do if you found yourself with: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A7E53FA-BEAB-48EC-9134-5C3D1141C6A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2"/>
          <p:cNvSpPr txBox="1">
            <a:spLocks noGrp="1"/>
          </p:cNvSpPr>
          <p:nvPr>
            <p:ph type="title"/>
          </p:nvPr>
        </p:nvSpPr>
        <p:spPr>
          <a:xfrm>
            <a:off x="82625" y="148725"/>
            <a:ext cx="121095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/>
              <a:t>Reasons To Do Activities</a:t>
            </a:r>
            <a:endParaRPr sz="4800" b="1"/>
          </a:p>
        </p:txBody>
      </p:sp>
      <p:sp>
        <p:nvSpPr>
          <p:cNvPr id="567" name="Google Shape;567;p62"/>
          <p:cNvSpPr txBox="1">
            <a:spLocks noGrp="1"/>
          </p:cNvSpPr>
          <p:nvPr>
            <p:ph type="body" idx="1"/>
          </p:nvPr>
        </p:nvSpPr>
        <p:spPr>
          <a:xfrm>
            <a:off x="1207275" y="1468922"/>
            <a:ext cx="4197300" cy="4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/>
              <a:t>Energized</a:t>
            </a:r>
            <a:endParaRPr sz="3000" dirty="0"/>
          </a:p>
          <a:p>
            <a:pPr marL="4445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/>
              <a:t>Calm</a:t>
            </a:r>
            <a:endParaRPr sz="3000" dirty="0"/>
          </a:p>
          <a:p>
            <a:pPr marL="4445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/>
              <a:t>Centered</a:t>
            </a:r>
            <a:endParaRPr sz="3000" dirty="0"/>
          </a:p>
          <a:p>
            <a:pPr marL="4445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/>
              <a:t>In touch with self</a:t>
            </a:r>
            <a:endParaRPr sz="3000" dirty="0"/>
          </a:p>
          <a:p>
            <a:pPr marL="4445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/>
              <a:t>Connected with</a:t>
            </a:r>
            <a:endParaRPr sz="3000" dirty="0"/>
          </a:p>
          <a:p>
            <a:pPr marL="889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800" dirty="0"/>
              <a:t>Person with dementia</a:t>
            </a:r>
            <a:endParaRPr sz="2800" dirty="0"/>
          </a:p>
          <a:p>
            <a:pPr marL="889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800" dirty="0"/>
              <a:t>Community</a:t>
            </a:r>
            <a:endParaRPr sz="2800" dirty="0"/>
          </a:p>
          <a:p>
            <a:pPr marL="889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800" dirty="0"/>
              <a:t>Family</a:t>
            </a:r>
            <a:endParaRPr sz="2800" dirty="0"/>
          </a:p>
          <a:p>
            <a:pPr marL="889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800" dirty="0"/>
              <a:t>Friends</a:t>
            </a:r>
            <a:endParaRPr sz="2800" dirty="0"/>
          </a:p>
        </p:txBody>
      </p:sp>
      <p:sp>
        <p:nvSpPr>
          <p:cNvPr id="568" name="Google Shape;568;p62"/>
          <p:cNvSpPr txBox="1">
            <a:spLocks noGrp="1"/>
          </p:cNvSpPr>
          <p:nvPr>
            <p:ph type="body" idx="2"/>
          </p:nvPr>
        </p:nvSpPr>
        <p:spPr>
          <a:xfrm>
            <a:off x="6858000" y="1607091"/>
            <a:ext cx="4038600" cy="4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/>
              <a:t>Enjoy the activity</a:t>
            </a:r>
            <a:endParaRPr sz="3000" dirty="0"/>
          </a:p>
          <a:p>
            <a:pPr marL="4445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/>
              <a:t>Helps with sleep</a:t>
            </a:r>
            <a:endParaRPr sz="3000" dirty="0"/>
          </a:p>
          <a:p>
            <a:pPr marL="4445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/>
              <a:t>Learn something</a:t>
            </a:r>
            <a:endParaRPr sz="3000" dirty="0"/>
          </a:p>
          <a:p>
            <a:pPr marL="4445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/>
              <a:t>Add something to life</a:t>
            </a:r>
            <a:endParaRPr sz="3000" dirty="0"/>
          </a:p>
          <a:p>
            <a:pPr marL="4445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/>
              <a:t>New experience</a:t>
            </a:r>
            <a:endParaRPr sz="3000" dirty="0"/>
          </a:p>
          <a:p>
            <a:pPr marL="4445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/>
              <a:t>Something different</a:t>
            </a:r>
            <a:endParaRPr sz="3000" dirty="0"/>
          </a:p>
          <a:p>
            <a:pPr marL="4445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/>
              <a:t>Enjoy time with others</a:t>
            </a:r>
            <a:endParaRPr sz="3000" dirty="0"/>
          </a:p>
        </p:txBody>
      </p:sp>
      <p:sp>
        <p:nvSpPr>
          <p:cNvPr id="569" name="Google Shape;569;p62"/>
          <p:cNvSpPr txBox="1"/>
          <p:nvPr/>
        </p:nvSpPr>
        <p:spPr>
          <a:xfrm>
            <a:off x="893275" y="868422"/>
            <a:ext cx="25614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Feel more: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3461479-80D5-40C2-96C6-4E1B1BA2CAD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529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4400"/>
            </a:pPr>
            <a:r>
              <a:rPr lang="en-US" sz="4800" b="1" dirty="0" smtClean="0"/>
              <a:t>Exercise</a:t>
            </a:r>
            <a:br>
              <a:rPr lang="en-US" sz="4800" b="1" dirty="0" smtClean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 smtClean="0"/>
              <a:t>Savvy Caregiver</a:t>
            </a:r>
            <a:br>
              <a:rPr lang="en-US" sz="4800" b="1" dirty="0" smtClean="0"/>
            </a:br>
            <a:r>
              <a:rPr lang="en-US" sz="4800" b="1" dirty="0" smtClean="0"/>
              <a:t>Role of Confusion</a:t>
            </a:r>
            <a:r>
              <a:rPr lang="en-US" sz="4800" baseline="20000" dirty="0" smtClean="0">
                <a:solidFill>
                  <a:srgbClr val="000000"/>
                </a:solidFill>
              </a:rPr>
              <a:t>™</a:t>
            </a: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 smtClean="0"/>
              <a:t>and Behavior</a:t>
            </a:r>
            <a:endParaRPr sz="48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C107B70-E125-40B0-9210-371F748A162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5"/>
          <p:cNvSpPr/>
          <p:nvPr/>
        </p:nvSpPr>
        <p:spPr>
          <a:xfrm>
            <a:off x="2478088" y="115711"/>
            <a:ext cx="7162800" cy="6705600"/>
          </a:xfrm>
          <a:prstGeom prst="ellipse">
            <a:avLst/>
          </a:prstGeom>
          <a:solidFill>
            <a:srgbClr val="E7F1ED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588" name="Google Shape;588;p65"/>
          <p:cNvSpPr/>
          <p:nvPr/>
        </p:nvSpPr>
        <p:spPr>
          <a:xfrm>
            <a:off x="5372100" y="149225"/>
            <a:ext cx="1447800" cy="1447800"/>
          </a:xfrm>
          <a:prstGeom prst="ellipse">
            <a:avLst/>
          </a:prstGeom>
          <a:solidFill>
            <a:srgbClr val="BDCFB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65"/>
          <p:cNvSpPr/>
          <p:nvPr/>
        </p:nvSpPr>
        <p:spPr>
          <a:xfrm>
            <a:off x="5372100" y="2359025"/>
            <a:ext cx="1547700" cy="1447800"/>
          </a:xfrm>
          <a:prstGeom prst="ellipse">
            <a:avLst/>
          </a:prstGeom>
          <a:solidFill>
            <a:srgbClr val="F9E5F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65"/>
          <p:cNvSpPr/>
          <p:nvPr/>
        </p:nvSpPr>
        <p:spPr>
          <a:xfrm>
            <a:off x="7124700" y="3997325"/>
            <a:ext cx="1447800" cy="1447800"/>
          </a:xfrm>
          <a:prstGeom prst="ellipse">
            <a:avLst/>
          </a:prstGeom>
          <a:solidFill>
            <a:srgbClr val="EDEDED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65"/>
          <p:cNvSpPr/>
          <p:nvPr/>
        </p:nvSpPr>
        <p:spPr>
          <a:xfrm>
            <a:off x="3470400" y="3997325"/>
            <a:ext cx="1447800" cy="1447800"/>
          </a:xfrm>
          <a:prstGeom prst="ellipse">
            <a:avLst/>
          </a:prstGeom>
          <a:solidFill>
            <a:srgbClr val="F9E7C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65"/>
          <p:cNvSpPr/>
          <p:nvPr/>
        </p:nvSpPr>
        <p:spPr>
          <a:xfrm>
            <a:off x="7791450" y="2382838"/>
            <a:ext cx="1447800" cy="1447800"/>
          </a:xfrm>
          <a:prstGeom prst="ellipse">
            <a:avLst/>
          </a:prstGeom>
          <a:solidFill>
            <a:srgbClr val="ACDBED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65"/>
          <p:cNvSpPr/>
          <p:nvPr/>
        </p:nvSpPr>
        <p:spPr>
          <a:xfrm>
            <a:off x="3009195" y="2371725"/>
            <a:ext cx="1447800" cy="1447800"/>
          </a:xfrm>
          <a:prstGeom prst="ellipse">
            <a:avLst/>
          </a:prstGeom>
          <a:solidFill>
            <a:srgbClr val="86C6D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65"/>
          <p:cNvSpPr/>
          <p:nvPr/>
        </p:nvSpPr>
        <p:spPr>
          <a:xfrm>
            <a:off x="5448300" y="4721225"/>
            <a:ext cx="1447800" cy="1447800"/>
          </a:xfrm>
          <a:prstGeom prst="ellipse">
            <a:avLst/>
          </a:prstGeom>
          <a:solidFill>
            <a:srgbClr val="BDCFB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65"/>
          <p:cNvSpPr/>
          <p:nvPr/>
        </p:nvSpPr>
        <p:spPr>
          <a:xfrm>
            <a:off x="7124700" y="847725"/>
            <a:ext cx="1447800" cy="1447800"/>
          </a:xfrm>
          <a:prstGeom prst="ellipse">
            <a:avLst/>
          </a:prstGeom>
          <a:solidFill>
            <a:srgbClr val="F9E7C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65"/>
          <p:cNvSpPr/>
          <p:nvPr/>
        </p:nvSpPr>
        <p:spPr>
          <a:xfrm>
            <a:off x="3619500" y="847725"/>
            <a:ext cx="1447800" cy="1447800"/>
          </a:xfrm>
          <a:prstGeom prst="ellipse">
            <a:avLst/>
          </a:prstGeom>
          <a:solidFill>
            <a:srgbClr val="EDEDED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65"/>
          <p:cNvSpPr txBox="1"/>
          <p:nvPr/>
        </p:nvSpPr>
        <p:spPr>
          <a:xfrm>
            <a:off x="5324450" y="2655250"/>
            <a:ext cx="15954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Thinking</a:t>
            </a:r>
            <a:endParaRPr sz="1600" dirty="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or</a:t>
            </a:r>
            <a:endParaRPr sz="1600" dirty="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Cognition</a:t>
            </a:r>
            <a:endParaRPr sz="1600" dirty="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598" name="Google Shape;598;p65"/>
          <p:cNvSpPr txBox="1"/>
          <p:nvPr/>
        </p:nvSpPr>
        <p:spPr>
          <a:xfrm>
            <a:off x="3540050" y="1412075"/>
            <a:ext cx="15477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  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Attention</a:t>
            </a:r>
            <a:endParaRPr sz="1600"/>
          </a:p>
        </p:txBody>
      </p:sp>
      <p:sp>
        <p:nvSpPr>
          <p:cNvPr id="599" name="Google Shape;599;p65"/>
          <p:cNvSpPr txBox="1"/>
          <p:nvPr/>
        </p:nvSpPr>
        <p:spPr>
          <a:xfrm>
            <a:off x="5491175" y="677075"/>
            <a:ext cx="12876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 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Memory</a:t>
            </a:r>
            <a:endParaRPr sz="1600"/>
          </a:p>
        </p:txBody>
      </p:sp>
      <p:sp>
        <p:nvSpPr>
          <p:cNvPr id="600" name="Google Shape;600;p65"/>
          <p:cNvSpPr txBox="1"/>
          <p:nvPr/>
        </p:nvSpPr>
        <p:spPr>
          <a:xfrm>
            <a:off x="7048500" y="1412075"/>
            <a:ext cx="17658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Abstraction</a:t>
            </a:r>
            <a:endParaRPr sz="1600"/>
          </a:p>
        </p:txBody>
      </p:sp>
      <p:sp>
        <p:nvSpPr>
          <p:cNvPr id="601" name="Google Shape;601;p65"/>
          <p:cNvSpPr txBox="1"/>
          <p:nvPr/>
        </p:nvSpPr>
        <p:spPr>
          <a:xfrm>
            <a:off x="7124700" y="4537075"/>
            <a:ext cx="15477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Perception</a:t>
            </a:r>
            <a:endParaRPr sz="1600" dirty="0"/>
          </a:p>
        </p:txBody>
      </p:sp>
      <p:sp>
        <p:nvSpPr>
          <p:cNvPr id="602" name="Google Shape;602;p65"/>
          <p:cNvSpPr txBox="1"/>
          <p:nvPr/>
        </p:nvSpPr>
        <p:spPr>
          <a:xfrm>
            <a:off x="2950470" y="2906725"/>
            <a:ext cx="15477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Judgment</a:t>
            </a:r>
            <a:endParaRPr sz="1600"/>
          </a:p>
        </p:txBody>
      </p:sp>
      <p:sp>
        <p:nvSpPr>
          <p:cNvPr id="603" name="Google Shape;603;p65"/>
          <p:cNvSpPr txBox="1"/>
          <p:nvPr/>
        </p:nvSpPr>
        <p:spPr>
          <a:xfrm>
            <a:off x="7867650" y="2906725"/>
            <a:ext cx="13779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Reason</a:t>
            </a:r>
            <a:endParaRPr sz="1600"/>
          </a:p>
        </p:txBody>
      </p:sp>
      <p:sp>
        <p:nvSpPr>
          <p:cNvPr id="604" name="Google Shape;604;p65"/>
          <p:cNvSpPr txBox="1"/>
          <p:nvPr/>
        </p:nvSpPr>
        <p:spPr>
          <a:xfrm>
            <a:off x="3279275" y="4537075"/>
            <a:ext cx="17658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</a:rPr>
              <a:t> </a:t>
            </a:r>
            <a:r>
              <a:rPr lang="en-US" sz="1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Organization</a:t>
            </a:r>
            <a:endParaRPr sz="1500"/>
          </a:p>
        </p:txBody>
      </p:sp>
      <p:sp>
        <p:nvSpPr>
          <p:cNvPr id="605" name="Google Shape;605;p65"/>
          <p:cNvSpPr txBox="1"/>
          <p:nvPr/>
        </p:nvSpPr>
        <p:spPr>
          <a:xfrm>
            <a:off x="5448300" y="5260975"/>
            <a:ext cx="16668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 sz="1600" dirty="0"/>
          </a:p>
        </p:txBody>
      </p:sp>
      <p:cxnSp>
        <p:nvCxnSpPr>
          <p:cNvPr id="606" name="Google Shape;606;p65"/>
          <p:cNvCxnSpPr>
            <a:cxnSpLocks/>
          </p:cNvCxnSpPr>
          <p:nvPr/>
        </p:nvCxnSpPr>
        <p:spPr>
          <a:xfrm flipH="1">
            <a:off x="6647007" y="2055868"/>
            <a:ext cx="649168" cy="527882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07" name="Google Shape;607;p65"/>
          <p:cNvCxnSpPr>
            <a:cxnSpLocks/>
          </p:cNvCxnSpPr>
          <p:nvPr/>
        </p:nvCxnSpPr>
        <p:spPr>
          <a:xfrm flipH="1" flipV="1">
            <a:off x="6721450" y="3638825"/>
            <a:ext cx="601600" cy="607239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08" name="Google Shape;608;p65"/>
          <p:cNvCxnSpPr>
            <a:cxnSpLocks/>
            <a:endCxn id="597" idx="3"/>
          </p:cNvCxnSpPr>
          <p:nvPr/>
        </p:nvCxnSpPr>
        <p:spPr>
          <a:xfrm flipH="1">
            <a:off x="6919850" y="3139563"/>
            <a:ext cx="889050" cy="15187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09" name="Google Shape;609;p65"/>
          <p:cNvCxnSpPr>
            <a:cxnSpLocks/>
            <a:endCxn id="589" idx="4"/>
          </p:cNvCxnSpPr>
          <p:nvPr/>
        </p:nvCxnSpPr>
        <p:spPr>
          <a:xfrm flipV="1">
            <a:off x="6144013" y="3806825"/>
            <a:ext cx="1937" cy="892566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10" name="Google Shape;610;p65"/>
          <p:cNvCxnSpPr>
            <a:cxnSpLocks/>
          </p:cNvCxnSpPr>
          <p:nvPr/>
        </p:nvCxnSpPr>
        <p:spPr>
          <a:xfrm>
            <a:off x="4475817" y="3154750"/>
            <a:ext cx="916367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11" name="Google Shape;611;p65"/>
          <p:cNvCxnSpPr>
            <a:cxnSpLocks/>
          </p:cNvCxnSpPr>
          <p:nvPr/>
        </p:nvCxnSpPr>
        <p:spPr>
          <a:xfrm flipV="1">
            <a:off x="4734646" y="3546475"/>
            <a:ext cx="809217" cy="699589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12" name="Google Shape;612;p65"/>
          <p:cNvCxnSpPr>
            <a:cxnSpLocks/>
          </p:cNvCxnSpPr>
          <p:nvPr/>
        </p:nvCxnSpPr>
        <p:spPr>
          <a:xfrm>
            <a:off x="6103838" y="1616097"/>
            <a:ext cx="18312" cy="739162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13" name="Google Shape;613;p65"/>
          <p:cNvSpPr txBox="1"/>
          <p:nvPr/>
        </p:nvSpPr>
        <p:spPr>
          <a:xfrm>
            <a:off x="1609725" y="1443039"/>
            <a:ext cx="463500" cy="3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C</a:t>
            </a:r>
            <a:endParaRPr sz="280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O</a:t>
            </a:r>
            <a:endParaRPr sz="280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N</a:t>
            </a:r>
            <a:endParaRPr sz="280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F</a:t>
            </a:r>
            <a:endParaRPr sz="280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U</a:t>
            </a:r>
            <a:endParaRPr sz="280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S</a:t>
            </a:r>
            <a:endParaRPr sz="280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I</a:t>
            </a:r>
            <a:endParaRPr sz="280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O</a:t>
            </a:r>
            <a:endParaRPr sz="280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N</a:t>
            </a:r>
            <a:endParaRPr sz="280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14" name="Google Shape;614;p65"/>
          <p:cNvSpPr txBox="1"/>
          <p:nvPr/>
        </p:nvSpPr>
        <p:spPr>
          <a:xfrm>
            <a:off x="4648201" y="6227764"/>
            <a:ext cx="582613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65"/>
          <p:cNvSpPr txBox="1"/>
          <p:nvPr/>
        </p:nvSpPr>
        <p:spPr>
          <a:xfrm>
            <a:off x="6249988" y="6218239"/>
            <a:ext cx="13779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65"/>
          <p:cNvSpPr txBox="1"/>
          <p:nvPr/>
        </p:nvSpPr>
        <p:spPr>
          <a:xfrm>
            <a:off x="10042525" y="1443039"/>
            <a:ext cx="463500" cy="3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C</a:t>
            </a:r>
            <a:endParaRPr sz="280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O</a:t>
            </a:r>
            <a:endParaRPr sz="280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N</a:t>
            </a:r>
            <a:endParaRPr sz="280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F</a:t>
            </a:r>
            <a:endParaRPr sz="280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U</a:t>
            </a:r>
            <a:endParaRPr sz="280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S</a:t>
            </a:r>
            <a:endParaRPr sz="280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I</a:t>
            </a:r>
            <a:endParaRPr sz="280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O</a:t>
            </a:r>
            <a:endParaRPr sz="280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N</a:t>
            </a:r>
            <a:endParaRPr sz="280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17" name="Google Shape;617;p65"/>
          <p:cNvSpPr txBox="1"/>
          <p:nvPr/>
        </p:nvSpPr>
        <p:spPr>
          <a:xfrm>
            <a:off x="4554550" y="6143725"/>
            <a:ext cx="33702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The World We Understand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" name="Google Shape;610;p65">
            <a:extLst>
              <a:ext uri="{FF2B5EF4-FFF2-40B4-BE49-F238E27FC236}">
                <a16:creationId xmlns:a16="http://schemas.microsoft.com/office/drawing/2014/main" xmlns="" id="{C08DBDC6-2AE7-6B40-B907-EFB6E4F12609}"/>
              </a:ext>
            </a:extLst>
          </p:cNvPr>
          <p:cNvCxnSpPr>
            <a:cxnSpLocks/>
          </p:cNvCxnSpPr>
          <p:nvPr/>
        </p:nvCxnSpPr>
        <p:spPr>
          <a:xfrm>
            <a:off x="4939507" y="2027810"/>
            <a:ext cx="551668" cy="74159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51A770E-751D-4AF1-8DFF-3B1706BB6DC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985125" y="6394533"/>
            <a:ext cx="4114800" cy="365125"/>
          </a:xfrm>
        </p:spPr>
        <p:txBody>
          <a:bodyPr/>
          <a:lstStyle/>
          <a:p>
            <a:r>
              <a:rPr lang="en-US" dirty="0" smtClean="0"/>
              <a:t>©2002-2021 University of Minnesota and  Savvy Systems, LLC. 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66"/>
          <p:cNvSpPr txBox="1">
            <a:spLocks noGrp="1"/>
          </p:cNvSpPr>
          <p:nvPr>
            <p:ph type="title"/>
          </p:nvPr>
        </p:nvSpPr>
        <p:spPr>
          <a:xfrm>
            <a:off x="100" y="97075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b="1" dirty="0"/>
              <a:t>Emotional </a:t>
            </a:r>
            <a:r>
              <a:rPr lang="en-US" sz="4800" b="1" dirty="0" smtClean="0"/>
              <a:t>Needs of the Person</a:t>
            </a:r>
            <a:endParaRPr dirty="0"/>
          </a:p>
        </p:txBody>
      </p:sp>
      <p:sp>
        <p:nvSpPr>
          <p:cNvPr id="624" name="Google Shape;624;p66"/>
          <p:cNvSpPr txBox="1">
            <a:spLocks noGrp="1"/>
          </p:cNvSpPr>
          <p:nvPr>
            <p:ph type="body" idx="1"/>
          </p:nvPr>
        </p:nvSpPr>
        <p:spPr>
          <a:xfrm>
            <a:off x="2730350" y="1718625"/>
            <a:ext cx="5056800" cy="43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Wingdings" panose="05000000000000000000" pitchFamily="2" charset="2"/>
              <a:buChar char="§"/>
            </a:pPr>
            <a:r>
              <a:rPr lang="en-US" sz="4400" dirty="0"/>
              <a:t> Calm</a:t>
            </a:r>
            <a:endParaRPr sz="4400" dirty="0"/>
          </a:p>
          <a:p>
            <a:pPr marL="5207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Wingdings" panose="05000000000000000000" pitchFamily="2" charset="2"/>
              <a:buChar char="§"/>
            </a:pPr>
            <a:r>
              <a:rPr lang="en-US" sz="4400" dirty="0"/>
              <a:t> Safety</a:t>
            </a:r>
            <a:endParaRPr sz="4400" dirty="0"/>
          </a:p>
          <a:p>
            <a:pPr marL="5207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Wingdings" panose="05000000000000000000" pitchFamily="2" charset="2"/>
              <a:buChar char="§"/>
            </a:pPr>
            <a:r>
              <a:rPr lang="en-US" sz="4400" dirty="0"/>
              <a:t> Security</a:t>
            </a:r>
            <a:endParaRPr sz="4400" dirty="0"/>
          </a:p>
          <a:p>
            <a:pPr marL="5207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Wingdings" panose="05000000000000000000" pitchFamily="2" charset="2"/>
              <a:buChar char="§"/>
            </a:pPr>
            <a:r>
              <a:rPr lang="en-US" sz="4400" dirty="0"/>
              <a:t> Control</a:t>
            </a:r>
            <a:endParaRPr sz="4400" dirty="0"/>
          </a:p>
          <a:p>
            <a:pPr marL="5207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Wingdings" panose="05000000000000000000" pitchFamily="2" charset="2"/>
              <a:buChar char="§"/>
            </a:pPr>
            <a:r>
              <a:rPr lang="en-US" sz="4400" dirty="0"/>
              <a:t> Reassurance</a:t>
            </a:r>
            <a:endParaRPr sz="4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E469B2B-EE9E-42AF-9112-391EAA3836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800" b="1" dirty="0"/>
              <a:t>The Impact of Confusion on Behavior</a:t>
            </a:r>
            <a:endParaRPr sz="4800" b="1" dirty="0"/>
          </a:p>
        </p:txBody>
      </p:sp>
      <p:sp>
        <p:nvSpPr>
          <p:cNvPr id="630" name="Google Shape;630;p67"/>
          <p:cNvSpPr/>
          <p:nvPr/>
        </p:nvSpPr>
        <p:spPr>
          <a:xfrm>
            <a:off x="2286000" y="2590800"/>
            <a:ext cx="1828800" cy="18288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67"/>
          <p:cNvSpPr/>
          <p:nvPr/>
        </p:nvSpPr>
        <p:spPr>
          <a:xfrm>
            <a:off x="7924800" y="2590800"/>
            <a:ext cx="1828800" cy="1828800"/>
          </a:xfrm>
          <a:prstGeom prst="ellipse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67"/>
          <p:cNvSpPr/>
          <p:nvPr/>
        </p:nvSpPr>
        <p:spPr>
          <a:xfrm>
            <a:off x="5105400" y="2590800"/>
            <a:ext cx="1828800" cy="18288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3" name="Google Shape;633;p67"/>
          <p:cNvCxnSpPr/>
          <p:nvPr/>
        </p:nvCxnSpPr>
        <p:spPr>
          <a:xfrm>
            <a:off x="6934200" y="3505200"/>
            <a:ext cx="990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4" name="Google Shape;634;p67"/>
          <p:cNvCxnSpPr/>
          <p:nvPr/>
        </p:nvCxnSpPr>
        <p:spPr>
          <a:xfrm>
            <a:off x="4114800" y="3505200"/>
            <a:ext cx="990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5" name="Google Shape;635;p67"/>
          <p:cNvSpPr txBox="1"/>
          <p:nvPr/>
        </p:nvSpPr>
        <p:spPr>
          <a:xfrm>
            <a:off x="2314500" y="3200400"/>
            <a:ext cx="18003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Confusion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67"/>
          <p:cNvSpPr txBox="1"/>
          <p:nvPr/>
        </p:nvSpPr>
        <p:spPr>
          <a:xfrm>
            <a:off x="5090700" y="3200400"/>
            <a:ext cx="19959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Discomfort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67"/>
          <p:cNvSpPr txBox="1"/>
          <p:nvPr/>
        </p:nvSpPr>
        <p:spPr>
          <a:xfrm>
            <a:off x="7939500" y="3200400"/>
            <a:ext cx="18288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Behavior</a:t>
            </a:r>
            <a:endParaRPr sz="1600" b="1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7DD3AA6-9F11-49C4-9570-3E4327FE106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9"/>
          <p:cNvSpPr/>
          <p:nvPr/>
        </p:nvSpPr>
        <p:spPr>
          <a:xfrm>
            <a:off x="2667000" y="1905000"/>
            <a:ext cx="4572000" cy="45720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0" name="Google Shape;650;p69"/>
          <p:cNvSpPr txBox="1"/>
          <p:nvPr/>
        </p:nvSpPr>
        <p:spPr>
          <a:xfrm>
            <a:off x="3387675" y="2412700"/>
            <a:ext cx="33255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Person</a:t>
            </a:r>
            <a:endParaRPr sz="640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51" name="Google Shape;651;p69"/>
          <p:cNvSpPr txBox="1"/>
          <p:nvPr/>
        </p:nvSpPr>
        <p:spPr>
          <a:xfrm>
            <a:off x="5516564" y="4648201"/>
            <a:ext cx="13032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Setting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2" name="Google Shape;652;p69"/>
          <p:cNvCxnSpPr/>
          <p:nvPr/>
        </p:nvCxnSpPr>
        <p:spPr>
          <a:xfrm flipH="1">
            <a:off x="3657600" y="3429000"/>
            <a:ext cx="990600" cy="1143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53" name="Google Shape;653;p69"/>
          <p:cNvCxnSpPr/>
          <p:nvPr/>
        </p:nvCxnSpPr>
        <p:spPr>
          <a:xfrm>
            <a:off x="5172464" y="3417001"/>
            <a:ext cx="995700" cy="1155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54" name="Google Shape;654;p69"/>
          <p:cNvCxnSpPr/>
          <p:nvPr/>
        </p:nvCxnSpPr>
        <p:spPr>
          <a:xfrm>
            <a:off x="7239000" y="4038600"/>
            <a:ext cx="5334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5" name="Google Shape;655;p69"/>
          <p:cNvCxnSpPr/>
          <p:nvPr/>
        </p:nvCxnSpPr>
        <p:spPr>
          <a:xfrm>
            <a:off x="7239000" y="4419600"/>
            <a:ext cx="5334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6" name="Google Shape;656;p69"/>
          <p:cNvSpPr txBox="1"/>
          <p:nvPr/>
        </p:nvSpPr>
        <p:spPr>
          <a:xfrm>
            <a:off x="7754938" y="3886201"/>
            <a:ext cx="2006600" cy="646113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</a:t>
            </a:r>
            <a:endParaRPr/>
          </a:p>
        </p:txBody>
      </p:sp>
      <p:sp>
        <p:nvSpPr>
          <p:cNvPr id="657" name="Google Shape;657;p69"/>
          <p:cNvSpPr txBox="1"/>
          <p:nvPr/>
        </p:nvSpPr>
        <p:spPr>
          <a:xfrm>
            <a:off x="3048001" y="4648201"/>
            <a:ext cx="1319212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Others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69"/>
          <p:cNvSpPr txBox="1">
            <a:spLocks noGrp="1"/>
          </p:cNvSpPr>
          <p:nvPr>
            <p:ph type="title"/>
          </p:nvPr>
        </p:nvSpPr>
        <p:spPr>
          <a:xfrm>
            <a:off x="0" y="148725"/>
            <a:ext cx="121920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800" b="1" dirty="0"/>
              <a:t>A Simple Model of Behavior</a:t>
            </a:r>
            <a:endParaRPr sz="4800" b="1" dirty="0"/>
          </a:p>
        </p:txBody>
      </p:sp>
      <p:cxnSp>
        <p:nvCxnSpPr>
          <p:cNvPr id="659" name="Google Shape;659;p69"/>
          <p:cNvCxnSpPr/>
          <p:nvPr/>
        </p:nvCxnSpPr>
        <p:spPr>
          <a:xfrm>
            <a:off x="4419600" y="4948200"/>
            <a:ext cx="1028700" cy="4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11BF383-BC1B-452C-89E8-B71DF4802D4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910689" y="6294437"/>
            <a:ext cx="4114800" cy="365125"/>
          </a:xfrm>
        </p:spPr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>
            <a:off x="528800" y="1866899"/>
            <a:ext cx="11286600" cy="525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3300" dirty="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3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ecognize subtle differences from day to day.</a:t>
            </a:r>
            <a:endParaRPr sz="33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3300" dirty="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33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rovide a secure and comfortable routine for the person.</a:t>
            </a:r>
            <a:endParaRPr sz="33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3300" dirty="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33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anage day-to-day life with </a:t>
            </a:r>
            <a:r>
              <a:rPr lang="en-US" sz="33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fewer disruptive behaviors.</a:t>
            </a:r>
            <a:endParaRPr sz="33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3300" dirty="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3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espond effectively should disruptive behavior occur.</a:t>
            </a:r>
            <a:endParaRPr sz="33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3300" dirty="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33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ommunicate effectively, given the effects of the disease.</a:t>
            </a:r>
            <a:endParaRPr sz="33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33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 activities that </a:t>
            </a:r>
            <a:r>
              <a:rPr lang="en-US" sz="33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promote the Savvy Caregiver concept of </a:t>
            </a:r>
            <a:r>
              <a:rPr lang="en-US" sz="33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33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ontented Involvement</a:t>
            </a:r>
            <a:r>
              <a:rPr lang="en-US" sz="3300" i="0" u="none" strike="noStrike" cap="none" baseline="20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™</a:t>
            </a:r>
            <a:r>
              <a:rPr lang="en-US" sz="33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3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3300" dirty="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33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ake day-to-day and long-term decisions.</a:t>
            </a:r>
            <a:endParaRPr sz="33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9039761-5BAC-4FDD-BBA3-D8F8C5763AC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  <p:sp>
        <p:nvSpPr>
          <p:cNvPr id="6" name="Google Shape;106;p16"/>
          <p:cNvSpPr txBox="1">
            <a:spLocks/>
          </p:cNvSpPr>
          <p:nvPr/>
        </p:nvSpPr>
        <p:spPr>
          <a:xfrm>
            <a:off x="82625" y="228600"/>
            <a:ext cx="12030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600"/>
            </a:pPr>
            <a:r>
              <a:rPr lang="en-US" sz="4800" b="1" kern="0" dirty="0" smtClean="0"/>
              <a:t>Savvy Caregiver Objective #3</a:t>
            </a:r>
            <a:r>
              <a:rPr lang="en-US" sz="4800" b="1" kern="0" dirty="0"/>
              <a:t/>
            </a:r>
            <a:br>
              <a:rPr lang="en-US" sz="4800" b="1" kern="0" dirty="0"/>
            </a:br>
            <a:r>
              <a:rPr lang="en-US" sz="4800" b="1" kern="0" dirty="0"/>
              <a:t>Skills the Caregiver Will Be Able To Use</a:t>
            </a:r>
            <a:endParaRPr lang="en-US" sz="5600" b="1" kern="0" dirty="0"/>
          </a:p>
        </p:txBody>
      </p:sp>
    </p:spTree>
    <p:extLst>
      <p:ext uri="{BB962C8B-B14F-4D97-AF65-F5344CB8AC3E}">
        <p14:creationId xmlns:p14="http://schemas.microsoft.com/office/powerpoint/2010/main" val="7527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6000"/>
              <a:t>Person</a:t>
            </a:r>
            <a:endParaRPr sz="6000"/>
          </a:p>
        </p:txBody>
      </p:sp>
      <p:sp>
        <p:nvSpPr>
          <p:cNvPr id="666" name="Google Shape;666;p70"/>
          <p:cNvSpPr txBox="1">
            <a:spLocks noGrp="1"/>
          </p:cNvSpPr>
          <p:nvPr>
            <p:ph type="body" idx="1"/>
          </p:nvPr>
        </p:nvSpPr>
        <p:spPr>
          <a:xfrm>
            <a:off x="3124200" y="1828800"/>
            <a:ext cx="5997900" cy="3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Wingdings" panose="05000000000000000000" pitchFamily="2" charset="2"/>
              <a:buChar char="§"/>
            </a:pPr>
            <a:r>
              <a:rPr lang="en-US" sz="3600" dirty="0"/>
              <a:t>People normally exert control over their actions. </a:t>
            </a:r>
            <a:endParaRPr sz="3600" dirty="0"/>
          </a:p>
          <a:p>
            <a:pPr marL="6286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sz="1000" dirty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Wingdings" panose="05000000000000000000" pitchFamily="2" charset="2"/>
              <a:buChar char="§"/>
            </a:pPr>
            <a:r>
              <a:rPr lang="en-US" sz="3600" dirty="0"/>
              <a:t>They choose, based on some calculation of benefit.</a:t>
            </a:r>
            <a:endParaRPr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338C083-03D6-4933-BF8E-18B4D6A816F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71"/>
          <p:cNvSpPr txBox="1">
            <a:spLocks noGrp="1"/>
          </p:cNvSpPr>
          <p:nvPr>
            <p:ph type="title"/>
          </p:nvPr>
        </p:nvSpPr>
        <p:spPr>
          <a:xfrm>
            <a:off x="849225" y="592150"/>
            <a:ext cx="8782200" cy="9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/>
              <a:t>Others</a:t>
            </a:r>
            <a:endParaRPr sz="6000"/>
          </a:p>
        </p:txBody>
      </p:sp>
      <p:sp>
        <p:nvSpPr>
          <p:cNvPr id="673" name="Google Shape;673;p71"/>
          <p:cNvSpPr txBox="1">
            <a:spLocks noGrp="1"/>
          </p:cNvSpPr>
          <p:nvPr>
            <p:ph type="body" idx="1"/>
          </p:nvPr>
        </p:nvSpPr>
        <p:spPr>
          <a:xfrm>
            <a:off x="1030147" y="1981200"/>
            <a:ext cx="10676431" cy="3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28700" lvl="1" indent="-571500">
              <a:lnSpc>
                <a:spcPts val="2000"/>
              </a:lnSpc>
              <a:spcBef>
                <a:spcPts val="1000"/>
              </a:spcBef>
              <a:buSzPts val="3600"/>
              <a:buFont typeface="Wingdings" panose="05000000000000000000" pitchFamily="2" charset="2"/>
              <a:buChar char="§"/>
            </a:pPr>
            <a:r>
              <a:rPr lang="en-US" sz="4000" dirty="0"/>
              <a:t>Other people have an effect on behavior</a:t>
            </a:r>
            <a:r>
              <a:rPr lang="en-US" sz="4000" dirty="0" smtClean="0"/>
              <a:t>.</a:t>
            </a:r>
            <a:endParaRPr sz="400" dirty="0"/>
          </a:p>
          <a:p>
            <a:pPr lvl="1" indent="-266700">
              <a:lnSpc>
                <a:spcPts val="2000"/>
              </a:lnSpc>
              <a:spcBef>
                <a:spcPts val="1000"/>
              </a:spcBef>
              <a:buSzPts val="600"/>
              <a:buFont typeface="Wingdings" panose="05000000000000000000" pitchFamily="2" charset="2"/>
              <a:buChar char="§"/>
            </a:pPr>
            <a:endParaRPr sz="400" dirty="0"/>
          </a:p>
          <a:p>
            <a:pPr marL="1028700" lvl="1" indent="-571500">
              <a:lnSpc>
                <a:spcPts val="2000"/>
              </a:lnSpc>
              <a:spcBef>
                <a:spcPts val="1000"/>
              </a:spcBef>
              <a:buSzPts val="3600"/>
              <a:buFont typeface="Wingdings" panose="05000000000000000000" pitchFamily="2" charset="2"/>
              <a:buChar char="§"/>
            </a:pPr>
            <a:r>
              <a:rPr lang="en-US" sz="4000" dirty="0"/>
              <a:t>They may prompt a behavior.</a:t>
            </a:r>
            <a:endParaRPr sz="4000" dirty="0"/>
          </a:p>
          <a:p>
            <a:pPr marL="1085850" lvl="1" indent="-171450">
              <a:lnSpc>
                <a:spcPts val="2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sz="400" dirty="0"/>
          </a:p>
          <a:p>
            <a:pPr marL="1028700" lvl="1" indent="-571500">
              <a:lnSpc>
                <a:spcPts val="2000"/>
              </a:lnSpc>
              <a:spcBef>
                <a:spcPts val="1000"/>
              </a:spcBef>
              <a:buSzPts val="3600"/>
              <a:buFont typeface="Wingdings" panose="05000000000000000000" pitchFamily="2" charset="2"/>
              <a:buChar char="§"/>
            </a:pPr>
            <a:r>
              <a:rPr lang="en-US" sz="4000" dirty="0"/>
              <a:t>They may encourage it to continue.</a:t>
            </a:r>
            <a:endParaRPr sz="4000" dirty="0"/>
          </a:p>
          <a:p>
            <a:pPr marL="1085850" lvl="1" indent="-171450">
              <a:lnSpc>
                <a:spcPts val="2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sz="400" dirty="0"/>
          </a:p>
          <a:p>
            <a:pPr marL="1028700" lvl="1" indent="-571500">
              <a:lnSpc>
                <a:spcPts val="2000"/>
              </a:lnSpc>
              <a:spcBef>
                <a:spcPts val="1000"/>
              </a:spcBef>
              <a:spcAft>
                <a:spcPts val="600"/>
              </a:spcAft>
              <a:buSzPts val="3600"/>
              <a:buFont typeface="Wingdings" panose="05000000000000000000" pitchFamily="2" charset="2"/>
              <a:buChar char="§"/>
            </a:pPr>
            <a:r>
              <a:rPr lang="en-US" sz="4000" dirty="0"/>
              <a:t>They may reward it—or punish it</a:t>
            </a:r>
            <a:r>
              <a:rPr lang="en-US" sz="4000" dirty="0" smtClean="0"/>
              <a:t>.</a:t>
            </a:r>
          </a:p>
          <a:p>
            <a:pPr marL="0" lvl="0" indent="0" algn="l" rtl="0">
              <a:lnSpc>
                <a:spcPts val="2000"/>
              </a:lnSpc>
              <a:spcAft>
                <a:spcPts val="0"/>
              </a:spcAft>
              <a:buSzPts val="3600"/>
              <a:buNone/>
            </a:pPr>
            <a:r>
              <a:rPr lang="en-US" sz="4800" dirty="0" smtClean="0"/>
              <a:t> </a:t>
            </a:r>
          </a:p>
          <a:p>
            <a:pPr marL="0" lvl="0" indent="0" algn="l" rtl="0">
              <a:lnSpc>
                <a:spcPts val="2000"/>
              </a:lnSpc>
              <a:spcAft>
                <a:spcPts val="0"/>
              </a:spcAft>
              <a:buSzPts val="3600"/>
              <a:buNone/>
            </a:pPr>
            <a:r>
              <a:rPr lang="en-US" sz="3600" dirty="0" smtClean="0"/>
              <a:t>What is an example from your own life?</a:t>
            </a:r>
            <a:endParaRPr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F4F8F2-3792-4D74-A72F-18DB4C69F4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72"/>
          <p:cNvSpPr txBox="1">
            <a:spLocks noGrp="1"/>
          </p:cNvSpPr>
          <p:nvPr>
            <p:ph type="title"/>
          </p:nvPr>
        </p:nvSpPr>
        <p:spPr>
          <a:xfrm>
            <a:off x="740875" y="618775"/>
            <a:ext cx="72216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 dirty="0" smtClean="0"/>
              <a:t>Setting and Structure</a:t>
            </a:r>
            <a:endParaRPr sz="6000" dirty="0"/>
          </a:p>
        </p:txBody>
      </p:sp>
      <p:sp>
        <p:nvSpPr>
          <p:cNvPr id="680" name="Google Shape;680;p72"/>
          <p:cNvSpPr txBox="1">
            <a:spLocks noGrp="1"/>
          </p:cNvSpPr>
          <p:nvPr>
            <p:ph type="body" idx="1"/>
          </p:nvPr>
        </p:nvSpPr>
        <p:spPr>
          <a:xfrm>
            <a:off x="1986844" y="1909000"/>
            <a:ext cx="8934656" cy="47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826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Wingdings" panose="05000000000000000000" pitchFamily="2" charset="2"/>
              <a:buChar char="§"/>
            </a:pPr>
            <a:r>
              <a:rPr lang="en-US" sz="3200" dirty="0"/>
              <a:t>The place or setting where a behavior takes place can have a powerful effect.</a:t>
            </a:r>
            <a:endParaRPr sz="1000" dirty="0"/>
          </a:p>
          <a:p>
            <a:pPr marL="914400" lvl="1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</a:pPr>
            <a:endParaRPr sz="1000" dirty="0"/>
          </a:p>
          <a:p>
            <a:pPr marL="4826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Wingdings" panose="05000000000000000000" pitchFamily="2" charset="2"/>
              <a:buChar char="§"/>
            </a:pPr>
            <a:r>
              <a:rPr lang="en-US" sz="3200" dirty="0"/>
              <a:t>The way an activity is prepared, displayed, and monitored affects its success.</a:t>
            </a:r>
            <a:endParaRPr sz="3200" dirty="0"/>
          </a:p>
          <a:p>
            <a:pPr marL="62865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sz="200" dirty="0"/>
          </a:p>
          <a:p>
            <a:pPr marL="4826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SzPts val="3200"/>
              <a:buFont typeface="Wingdings" panose="05000000000000000000" pitchFamily="2" charset="2"/>
              <a:buChar char="§"/>
            </a:pPr>
            <a:r>
              <a:rPr lang="en-US" sz="3200" dirty="0"/>
              <a:t>Structuring the setting helps to:</a:t>
            </a:r>
            <a:endParaRPr sz="3200" dirty="0"/>
          </a:p>
          <a:p>
            <a:pPr marL="9144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262626"/>
                </a:solidFill>
              </a:rPr>
              <a:t>Channel </a:t>
            </a:r>
            <a:r>
              <a:rPr lang="en-US" sz="3200" dirty="0">
                <a:solidFill>
                  <a:srgbClr val="262626"/>
                </a:solidFill>
              </a:rPr>
              <a:t>behavior</a:t>
            </a:r>
            <a:endParaRPr sz="3200" dirty="0"/>
          </a:p>
          <a:p>
            <a:pPr marL="9144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262626"/>
                </a:solidFill>
              </a:rPr>
              <a:t>Encourage </a:t>
            </a:r>
            <a:r>
              <a:rPr lang="en-US" sz="3200" dirty="0">
                <a:solidFill>
                  <a:srgbClr val="262626"/>
                </a:solidFill>
              </a:rPr>
              <a:t>or discourage it</a:t>
            </a:r>
            <a:endParaRPr sz="3200" dirty="0"/>
          </a:p>
          <a:p>
            <a:pPr marL="9144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262626"/>
                </a:solidFill>
              </a:rPr>
              <a:t>Reduce </a:t>
            </a:r>
            <a:r>
              <a:rPr lang="en-US" sz="3200" dirty="0">
                <a:solidFill>
                  <a:srgbClr val="262626"/>
                </a:solidFill>
              </a:rPr>
              <a:t>or increase options</a:t>
            </a:r>
            <a:endParaRPr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6D2A7D4-8E8F-4628-A0F7-80D900CF04C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73"/>
          <p:cNvSpPr/>
          <p:nvPr/>
        </p:nvSpPr>
        <p:spPr>
          <a:xfrm>
            <a:off x="2386150" y="875975"/>
            <a:ext cx="5139300" cy="17526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6" name="Google Shape;686;p73"/>
          <p:cNvSpPr/>
          <p:nvPr/>
        </p:nvSpPr>
        <p:spPr>
          <a:xfrm>
            <a:off x="2386150" y="2854275"/>
            <a:ext cx="5259600" cy="17526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7" name="Google Shape;687;p73"/>
          <p:cNvSpPr/>
          <p:nvPr/>
        </p:nvSpPr>
        <p:spPr>
          <a:xfrm>
            <a:off x="2263975" y="4775200"/>
            <a:ext cx="5383500" cy="18162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688" name="Google Shape;688;p73"/>
          <p:cNvGrpSpPr/>
          <p:nvPr/>
        </p:nvGrpSpPr>
        <p:grpSpPr>
          <a:xfrm>
            <a:off x="7525927" y="1507477"/>
            <a:ext cx="3065548" cy="476250"/>
            <a:chOff x="3744" y="915"/>
            <a:chExt cx="1931" cy="300"/>
          </a:xfrm>
        </p:grpSpPr>
        <p:sp>
          <p:nvSpPr>
            <p:cNvPr id="689" name="Google Shape;689;p73"/>
            <p:cNvSpPr txBox="1"/>
            <p:nvPr/>
          </p:nvSpPr>
          <p:spPr>
            <a:xfrm>
              <a:off x="4475" y="915"/>
              <a:ext cx="1200" cy="3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    Behavior</a:t>
              </a:r>
              <a:endParaRPr/>
            </a:p>
          </p:txBody>
        </p:sp>
        <p:cxnSp>
          <p:nvCxnSpPr>
            <p:cNvPr id="690" name="Google Shape;690;p73"/>
            <p:cNvCxnSpPr/>
            <p:nvPr/>
          </p:nvCxnSpPr>
          <p:spPr>
            <a:xfrm>
              <a:off x="3744" y="1056"/>
              <a:ext cx="675" cy="9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691" name="Google Shape;691;p73"/>
          <p:cNvGrpSpPr/>
          <p:nvPr/>
        </p:nvGrpSpPr>
        <p:grpSpPr>
          <a:xfrm>
            <a:off x="7645649" y="5498273"/>
            <a:ext cx="2946210" cy="476250"/>
            <a:chOff x="3619" y="852"/>
            <a:chExt cx="1856" cy="300"/>
          </a:xfrm>
        </p:grpSpPr>
        <p:sp>
          <p:nvSpPr>
            <p:cNvPr id="692" name="Google Shape;692;p73"/>
            <p:cNvSpPr txBox="1"/>
            <p:nvPr/>
          </p:nvSpPr>
          <p:spPr>
            <a:xfrm>
              <a:off x="4275" y="852"/>
              <a:ext cx="1200" cy="3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    Behavior</a:t>
              </a:r>
              <a:endParaRPr/>
            </a:p>
          </p:txBody>
        </p:sp>
        <p:cxnSp>
          <p:nvCxnSpPr>
            <p:cNvPr id="693" name="Google Shape;693;p73"/>
            <p:cNvCxnSpPr/>
            <p:nvPr/>
          </p:nvCxnSpPr>
          <p:spPr>
            <a:xfrm>
              <a:off x="3619" y="985"/>
              <a:ext cx="6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694" name="Google Shape;694;p73"/>
          <p:cNvGrpSpPr/>
          <p:nvPr/>
        </p:nvGrpSpPr>
        <p:grpSpPr>
          <a:xfrm>
            <a:off x="7664974" y="3597350"/>
            <a:ext cx="2927128" cy="476250"/>
            <a:chOff x="3689" y="940"/>
            <a:chExt cx="1844" cy="300"/>
          </a:xfrm>
        </p:grpSpPr>
        <p:sp>
          <p:nvSpPr>
            <p:cNvPr id="695" name="Google Shape;695;p73"/>
            <p:cNvSpPr txBox="1"/>
            <p:nvPr/>
          </p:nvSpPr>
          <p:spPr>
            <a:xfrm>
              <a:off x="4333" y="940"/>
              <a:ext cx="1200" cy="3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    Behavior</a:t>
              </a:r>
              <a:endParaRPr/>
            </a:p>
          </p:txBody>
        </p:sp>
        <p:cxnSp>
          <p:nvCxnSpPr>
            <p:cNvPr id="696" name="Google Shape;696;p73"/>
            <p:cNvCxnSpPr/>
            <p:nvPr/>
          </p:nvCxnSpPr>
          <p:spPr>
            <a:xfrm>
              <a:off x="3689" y="1074"/>
              <a:ext cx="6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697" name="Google Shape;697;p73"/>
          <p:cNvSpPr txBox="1"/>
          <p:nvPr/>
        </p:nvSpPr>
        <p:spPr>
          <a:xfrm>
            <a:off x="3916500" y="872325"/>
            <a:ext cx="17517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Person</a:t>
            </a:r>
            <a:endParaRPr sz="1300"/>
          </a:p>
        </p:txBody>
      </p:sp>
      <p:sp>
        <p:nvSpPr>
          <p:cNvPr id="698" name="Google Shape;698;p73"/>
          <p:cNvSpPr txBox="1"/>
          <p:nvPr/>
        </p:nvSpPr>
        <p:spPr>
          <a:xfrm>
            <a:off x="4354593" y="4920302"/>
            <a:ext cx="1007100" cy="1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1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Person</a:t>
            </a:r>
            <a:endParaRPr sz="11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9" name="Google Shape;699;p73"/>
          <p:cNvSpPr txBox="1"/>
          <p:nvPr/>
        </p:nvSpPr>
        <p:spPr>
          <a:xfrm>
            <a:off x="4267987" y="2979513"/>
            <a:ext cx="12192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Person</a:t>
            </a:r>
            <a:endParaRPr sz="1600" dirty="0"/>
          </a:p>
        </p:txBody>
      </p:sp>
      <p:sp>
        <p:nvSpPr>
          <p:cNvPr id="700" name="Google Shape;700;p73"/>
          <p:cNvSpPr txBox="1"/>
          <p:nvPr/>
        </p:nvSpPr>
        <p:spPr>
          <a:xfrm>
            <a:off x="2571525" y="5715000"/>
            <a:ext cx="24195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Others</a:t>
            </a:r>
            <a:endParaRPr sz="2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1" name="Google Shape;701;p73"/>
          <p:cNvSpPr txBox="1"/>
          <p:nvPr/>
        </p:nvSpPr>
        <p:spPr>
          <a:xfrm>
            <a:off x="3001175" y="3805250"/>
            <a:ext cx="1380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Others</a:t>
            </a:r>
            <a:endParaRPr sz="1600"/>
          </a:p>
        </p:txBody>
      </p:sp>
      <p:sp>
        <p:nvSpPr>
          <p:cNvPr id="702" name="Google Shape;702;p73"/>
          <p:cNvSpPr txBox="1"/>
          <p:nvPr/>
        </p:nvSpPr>
        <p:spPr>
          <a:xfrm>
            <a:off x="5358200" y="1821425"/>
            <a:ext cx="17517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Surroundings</a:t>
            </a:r>
            <a:endParaRPr/>
          </a:p>
        </p:txBody>
      </p:sp>
      <p:sp>
        <p:nvSpPr>
          <p:cNvPr id="703" name="Google Shape;703;p73"/>
          <p:cNvSpPr txBox="1"/>
          <p:nvPr/>
        </p:nvSpPr>
        <p:spPr>
          <a:xfrm>
            <a:off x="4471925" y="5715000"/>
            <a:ext cx="28254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Surroundings</a:t>
            </a:r>
            <a:endParaRPr dirty="0"/>
          </a:p>
        </p:txBody>
      </p:sp>
      <p:sp>
        <p:nvSpPr>
          <p:cNvPr id="704" name="Google Shape;704;p73"/>
          <p:cNvSpPr txBox="1"/>
          <p:nvPr/>
        </p:nvSpPr>
        <p:spPr>
          <a:xfrm>
            <a:off x="4954589" y="3805238"/>
            <a:ext cx="232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Surroundings</a:t>
            </a:r>
            <a:endParaRPr dirty="0"/>
          </a:p>
        </p:txBody>
      </p:sp>
      <p:cxnSp>
        <p:nvCxnSpPr>
          <p:cNvPr id="705" name="Google Shape;705;p73"/>
          <p:cNvCxnSpPr>
            <a:stCxn id="706" idx="3"/>
            <a:endCxn id="702" idx="1"/>
          </p:cNvCxnSpPr>
          <p:nvPr/>
        </p:nvCxnSpPr>
        <p:spPr>
          <a:xfrm>
            <a:off x="4098400" y="2018975"/>
            <a:ext cx="1259700" cy="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06" name="Google Shape;706;p73"/>
          <p:cNvSpPr txBox="1"/>
          <p:nvPr/>
        </p:nvSpPr>
        <p:spPr>
          <a:xfrm>
            <a:off x="3012400" y="1820525"/>
            <a:ext cx="1086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Others</a:t>
            </a:r>
            <a:endParaRPr/>
          </a:p>
        </p:txBody>
      </p:sp>
      <p:cxnSp>
        <p:nvCxnSpPr>
          <p:cNvPr id="707" name="Google Shape;707;p73"/>
          <p:cNvCxnSpPr/>
          <p:nvPr/>
        </p:nvCxnSpPr>
        <p:spPr>
          <a:xfrm>
            <a:off x="4195233" y="4016394"/>
            <a:ext cx="685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08" name="Google Shape;708;p73"/>
          <p:cNvCxnSpPr/>
          <p:nvPr/>
        </p:nvCxnSpPr>
        <p:spPr>
          <a:xfrm flipH="1">
            <a:off x="3809825" y="1355075"/>
            <a:ext cx="585900" cy="474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09" name="Google Shape;709;p73"/>
          <p:cNvCxnSpPr/>
          <p:nvPr/>
        </p:nvCxnSpPr>
        <p:spPr>
          <a:xfrm flipH="1">
            <a:off x="3189400" y="5243725"/>
            <a:ext cx="1505100" cy="54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0" name="Google Shape;710;p73"/>
          <p:cNvCxnSpPr>
            <a:stCxn id="699" idx="2"/>
            <a:endCxn id="701" idx="0"/>
          </p:cNvCxnSpPr>
          <p:nvPr/>
        </p:nvCxnSpPr>
        <p:spPr>
          <a:xfrm flipH="1">
            <a:off x="3691325" y="3376413"/>
            <a:ext cx="1186262" cy="42883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1" name="Google Shape;711;p73"/>
          <p:cNvCxnSpPr/>
          <p:nvPr/>
        </p:nvCxnSpPr>
        <p:spPr>
          <a:xfrm>
            <a:off x="5119602" y="1355075"/>
            <a:ext cx="585300" cy="495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2" name="Google Shape;712;p73"/>
          <p:cNvCxnSpPr/>
          <p:nvPr/>
        </p:nvCxnSpPr>
        <p:spPr>
          <a:xfrm>
            <a:off x="4981775" y="5242825"/>
            <a:ext cx="1512600" cy="491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3" name="Google Shape;713;p73"/>
          <p:cNvCxnSpPr>
            <a:endCxn id="704" idx="0"/>
          </p:cNvCxnSpPr>
          <p:nvPr/>
        </p:nvCxnSpPr>
        <p:spPr>
          <a:xfrm>
            <a:off x="4972289" y="3368738"/>
            <a:ext cx="1142700" cy="436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14" name="Google Shape;714;p73"/>
          <p:cNvSpPr txBox="1"/>
          <p:nvPr/>
        </p:nvSpPr>
        <p:spPr>
          <a:xfrm>
            <a:off x="2096286" y="152400"/>
            <a:ext cx="5523714" cy="5232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Losses in Self-Control of Behavior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5" name="Google Shape;715;p73"/>
          <p:cNvCxnSpPr/>
          <p:nvPr/>
        </p:nvCxnSpPr>
        <p:spPr>
          <a:xfrm>
            <a:off x="2032600" y="1140250"/>
            <a:ext cx="900" cy="53748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6" name="Google Shape;716;p73"/>
          <p:cNvCxnSpPr/>
          <p:nvPr/>
        </p:nvCxnSpPr>
        <p:spPr>
          <a:xfrm>
            <a:off x="3992700" y="5974500"/>
            <a:ext cx="685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17" name="Google Shape;717;p73"/>
          <p:cNvSpPr txBox="1"/>
          <p:nvPr/>
        </p:nvSpPr>
        <p:spPr>
          <a:xfrm>
            <a:off x="115675" y="2247575"/>
            <a:ext cx="1639800" cy="3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Progressive Decline of Thinking in Dementing Illnesses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0AB6AA-8929-402C-AB99-CBB81460A59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943821" y="6408837"/>
            <a:ext cx="4114800" cy="365125"/>
          </a:xfrm>
        </p:spPr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74"/>
          <p:cNvSpPr txBox="1">
            <a:spLocks noGrp="1"/>
          </p:cNvSpPr>
          <p:nvPr>
            <p:ph type="title"/>
          </p:nvPr>
        </p:nvSpPr>
        <p:spPr>
          <a:xfrm>
            <a:off x="838200" y="148724"/>
            <a:ext cx="10515600" cy="345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 smtClean="0"/>
              <a:t>Key Concept: </a:t>
            </a:r>
            <a:br>
              <a:rPr lang="en-US" sz="4800" b="1" dirty="0" smtClean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 smtClean="0"/>
              <a:t>“Emotional </a:t>
            </a:r>
            <a:r>
              <a:rPr lang="en-US" sz="4800" b="1" dirty="0"/>
              <a:t>Truth”</a:t>
            </a:r>
            <a:endParaRPr sz="48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72822F-7206-4BA8-9799-3161CC6A50E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955592-A3F2-4774-B9C5-A7465D87F2D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  <p:sp>
        <p:nvSpPr>
          <p:cNvPr id="4" name="Google Shape;723;p74"/>
          <p:cNvSpPr txBox="1">
            <a:spLocks/>
          </p:cNvSpPr>
          <p:nvPr/>
        </p:nvSpPr>
        <p:spPr>
          <a:xfrm>
            <a:off x="838200" y="148727"/>
            <a:ext cx="10515600" cy="345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US" sz="4800" b="1" kern="0" dirty="0" smtClean="0"/>
              <a:t/>
            </a:r>
            <a:br>
              <a:rPr lang="en-US" sz="4800" b="1" kern="0" dirty="0" smtClean="0"/>
            </a:br>
            <a:r>
              <a:rPr lang="en-US" sz="4800" b="1" kern="0" dirty="0" smtClean="0"/>
              <a:t/>
            </a:r>
            <a:br>
              <a:rPr lang="en-US" sz="4800" b="1" kern="0" dirty="0" smtClean="0"/>
            </a:br>
            <a:r>
              <a:rPr lang="en-US" sz="4800" b="1" kern="0" dirty="0" smtClean="0"/>
              <a:t>Key Concept: </a:t>
            </a:r>
            <a:br>
              <a:rPr lang="en-US" sz="4800" b="1" kern="0" dirty="0" smtClean="0"/>
            </a:br>
            <a:r>
              <a:rPr lang="en-US" sz="4800" b="1" kern="0" dirty="0" smtClean="0"/>
              <a:t/>
            </a:r>
            <a:br>
              <a:rPr lang="en-US" sz="4800" b="1" kern="0" dirty="0" smtClean="0"/>
            </a:br>
            <a:r>
              <a:rPr lang="en-US" sz="4800" b="1" kern="0" dirty="0" smtClean="0"/>
              <a:t>“Taking Control”</a:t>
            </a:r>
            <a:endParaRPr lang="en-US" sz="48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76"/>
          <p:cNvSpPr txBox="1">
            <a:spLocks noGrp="1"/>
          </p:cNvSpPr>
          <p:nvPr>
            <p:ph type="title"/>
          </p:nvPr>
        </p:nvSpPr>
        <p:spPr>
          <a:xfrm>
            <a:off x="0" y="231350"/>
            <a:ext cx="12192000" cy="1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 dirty="0"/>
              <a:t>Try It at Home</a:t>
            </a:r>
            <a:endParaRPr sz="4800" b="1" dirty="0"/>
          </a:p>
        </p:txBody>
      </p:sp>
      <p:sp>
        <p:nvSpPr>
          <p:cNvPr id="737" name="Google Shape;737;p76"/>
          <p:cNvSpPr txBox="1">
            <a:spLocks noGrp="1"/>
          </p:cNvSpPr>
          <p:nvPr>
            <p:ph type="body" idx="1"/>
          </p:nvPr>
        </p:nvSpPr>
        <p:spPr>
          <a:xfrm>
            <a:off x="1248480" y="1031630"/>
            <a:ext cx="10283120" cy="514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2625" lvl="0" indent="-498475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400"/>
              <a:buFont typeface="Noto Sans Symbols"/>
              <a:buChar char="❏"/>
            </a:pPr>
            <a:endParaRPr lang="en-US" sz="3200" dirty="0" smtClean="0"/>
          </a:p>
          <a:p>
            <a:pPr marL="682625" lvl="0" indent="-498475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400"/>
              <a:buFont typeface="Noto Sans Symbols"/>
              <a:buChar char="❏"/>
            </a:pPr>
            <a:r>
              <a:rPr lang="en-US" sz="3200" dirty="0" smtClean="0"/>
              <a:t>Develop </a:t>
            </a:r>
            <a:r>
              <a:rPr lang="en-US" sz="3200" dirty="0"/>
              <a:t>strategies for losses in thinking capacity.</a:t>
            </a:r>
            <a:endParaRPr sz="3200" dirty="0"/>
          </a:p>
          <a:p>
            <a:pPr marL="682625" lvl="0" indent="-498475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3400"/>
              <a:buFont typeface="Noto Sans Symbols"/>
              <a:buChar char="❏"/>
            </a:pPr>
            <a:r>
              <a:rPr lang="en-US" sz="3200" dirty="0"/>
              <a:t>Notice what influences confusion.	</a:t>
            </a:r>
            <a:endParaRPr sz="3200" dirty="0"/>
          </a:p>
          <a:p>
            <a:pPr marL="682625" lvl="0" indent="-498475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3400"/>
              <a:buFont typeface="Noto Sans Symbols"/>
              <a:buChar char="❏"/>
            </a:pPr>
            <a:r>
              <a:rPr lang="en-US" sz="3200" dirty="0"/>
              <a:t>Try “shaping” behavior.</a:t>
            </a:r>
            <a:endParaRPr sz="3200" dirty="0"/>
          </a:p>
          <a:p>
            <a:pPr marL="682625" lvl="0" indent="-498475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3400"/>
              <a:buFont typeface="Noto Sans Symbols"/>
              <a:buChar char="❏"/>
            </a:pPr>
            <a:r>
              <a:rPr lang="en-US" sz="3200" dirty="0" smtClean="0"/>
              <a:t>Review </a:t>
            </a:r>
            <a:r>
              <a:rPr lang="en-US" sz="3200" b="1" dirty="0" smtClean="0"/>
              <a:t>Weekly Session 2 </a:t>
            </a:r>
            <a:r>
              <a:rPr lang="en-US" sz="3200" dirty="0" smtClean="0"/>
              <a:t>in the Caregiver’s Manual. </a:t>
            </a:r>
            <a:endParaRPr sz="3200" b="1" dirty="0">
              <a:solidFill>
                <a:schemeClr val="tx1"/>
              </a:solidFill>
            </a:endParaRPr>
          </a:p>
          <a:p>
            <a:pPr marL="682625" lvl="0" indent="-498475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3400"/>
              <a:buFont typeface="Noto Sans Symbols"/>
              <a:buChar char="❏"/>
            </a:pPr>
            <a:r>
              <a:rPr lang="en-US" sz="3200" dirty="0"/>
              <a:t>Think about one feeling in the lower left quadrant and develop a plan to move it.</a:t>
            </a:r>
          </a:p>
          <a:p>
            <a:pPr marL="682625" lvl="0" indent="-498475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3400"/>
              <a:buFont typeface="Noto Sans Symbols"/>
              <a:buChar char="❏"/>
            </a:pPr>
            <a:r>
              <a:rPr lang="en-US" sz="3200" dirty="0"/>
              <a:t>Make a list of self-care activities and do one</a:t>
            </a:r>
            <a:endParaRPr sz="3200" dirty="0"/>
          </a:p>
          <a:p>
            <a:pPr marL="609600" lvl="0" indent="-609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91FA51E-4847-4A27-AF35-0DEF22A9FB6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53DE0E-8C08-4DF8-A362-A74697B4BBE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9550"/>
            <a:ext cx="4071261" cy="125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67" y="2697163"/>
            <a:ext cx="5691421" cy="350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495;p56"/>
          <p:cNvSpPr txBox="1">
            <a:spLocks/>
          </p:cNvSpPr>
          <p:nvPr/>
        </p:nvSpPr>
        <p:spPr>
          <a:xfrm>
            <a:off x="94686" y="1197048"/>
            <a:ext cx="11995714" cy="18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US" b="1" kern="0" dirty="0" smtClean="0"/>
              <a:t>Session 3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9207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78"/>
          <p:cNvSpPr txBox="1">
            <a:spLocks noGrp="1"/>
          </p:cNvSpPr>
          <p:nvPr>
            <p:ph type="title"/>
          </p:nvPr>
        </p:nvSpPr>
        <p:spPr>
          <a:xfrm>
            <a:off x="0" y="606446"/>
            <a:ext cx="12192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 dirty="0"/>
              <a:t>Session 3 Objectives</a:t>
            </a:r>
            <a:endParaRPr sz="4800" b="1" dirty="0"/>
          </a:p>
        </p:txBody>
      </p:sp>
      <p:sp>
        <p:nvSpPr>
          <p:cNvPr id="750" name="Google Shape;750;p78"/>
          <p:cNvSpPr txBox="1">
            <a:spLocks noGrp="1"/>
          </p:cNvSpPr>
          <p:nvPr>
            <p:ph type="body" idx="1"/>
          </p:nvPr>
        </p:nvSpPr>
        <p:spPr>
          <a:xfrm>
            <a:off x="1490133" y="1811871"/>
            <a:ext cx="9302046" cy="4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571500">
              <a:spcBef>
                <a:spcPts val="0"/>
              </a:spcBef>
              <a:buSzPts val="3600"/>
              <a:buFont typeface="Wingdings" panose="05000000000000000000" pitchFamily="2" charset="2"/>
              <a:buChar char="§"/>
            </a:pPr>
            <a:r>
              <a:rPr lang="en-US" sz="3600" dirty="0"/>
              <a:t>Develop appreciation for benefits of </a:t>
            </a:r>
            <a:r>
              <a:rPr lang="en-US" sz="3600" dirty="0" smtClean="0"/>
              <a:t>the Savvy Concept of </a:t>
            </a:r>
            <a:r>
              <a:rPr lang="en-US" sz="3600" b="1" dirty="0" smtClean="0"/>
              <a:t>Contented Involvement</a:t>
            </a:r>
            <a:r>
              <a:rPr lang="en-US" sz="3600" baseline="20000" dirty="0" smtClean="0">
                <a:solidFill>
                  <a:srgbClr val="000000"/>
                </a:solidFill>
              </a:rPr>
              <a:t>™</a:t>
            </a:r>
            <a:r>
              <a:rPr lang="en-US" sz="3600" dirty="0" smtClean="0"/>
              <a:t>.</a:t>
            </a:r>
            <a:endParaRPr sz="3600" dirty="0"/>
          </a:p>
          <a:p>
            <a:pPr marL="62865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sz="1000" dirty="0"/>
          </a:p>
          <a:p>
            <a:pPr marL="571500" indent="-571500">
              <a:buSzPts val="3600"/>
              <a:buFont typeface="Wingdings" panose="05000000000000000000" pitchFamily="2" charset="2"/>
              <a:buChar char="§"/>
            </a:pPr>
            <a:r>
              <a:rPr lang="en-US" sz="3600" dirty="0"/>
              <a:t>Appreciate how </a:t>
            </a:r>
            <a:r>
              <a:rPr lang="en-US" sz="3600" dirty="0" smtClean="0"/>
              <a:t>the Savvy Concept of </a:t>
            </a:r>
            <a:r>
              <a:rPr lang="en-US" sz="3600" b="1" dirty="0" smtClean="0"/>
              <a:t>Fit</a:t>
            </a:r>
            <a:r>
              <a:rPr lang="en-US" sz="3600" baseline="20000" dirty="0">
                <a:solidFill>
                  <a:srgbClr val="000000"/>
                </a:solidFill>
              </a:rPr>
              <a:t>™</a:t>
            </a:r>
            <a:r>
              <a:rPr lang="en-US" sz="3600" b="1" dirty="0"/>
              <a:t> </a:t>
            </a:r>
            <a:r>
              <a:rPr lang="en-US" sz="3600" b="1" dirty="0" smtClean="0"/>
              <a:t> </a:t>
            </a:r>
            <a:r>
              <a:rPr lang="en-US" sz="3600" dirty="0"/>
              <a:t>contributes to Contented Involvement.</a:t>
            </a:r>
            <a:endParaRPr sz="3600" dirty="0"/>
          </a:p>
          <a:p>
            <a:pPr marL="62865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sz="1000" dirty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Wingdings" panose="05000000000000000000" pitchFamily="2" charset="2"/>
              <a:buChar char="§"/>
            </a:pPr>
            <a:r>
              <a:rPr lang="en-US" sz="3600" dirty="0"/>
              <a:t>Understand a </a:t>
            </a:r>
            <a:r>
              <a:rPr lang="en-US" sz="3600" b="1" dirty="0"/>
              <a:t>staging system </a:t>
            </a:r>
            <a:r>
              <a:rPr lang="en-US" sz="3600" dirty="0"/>
              <a:t>for persons with progressive dementia.</a:t>
            </a:r>
            <a:endParaRPr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81F0DB-589C-4723-8262-40B419C77AE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©2002-2021 University of Minnesota and  Savvy Systems, LLC. 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79"/>
          <p:cNvSpPr txBox="1">
            <a:spLocks noGrp="1"/>
          </p:cNvSpPr>
          <p:nvPr>
            <p:ph type="title"/>
          </p:nvPr>
        </p:nvSpPr>
        <p:spPr>
          <a:xfrm>
            <a:off x="2641600" y="1707444"/>
            <a:ext cx="6881875" cy="252837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dirty="0"/>
              <a:t>Exercise: </a:t>
            </a:r>
            <a:br>
              <a:rPr lang="en-US" sz="4800" dirty="0"/>
            </a:br>
            <a:r>
              <a:rPr lang="en-US" sz="4800" dirty="0" smtClean="0"/>
              <a:t>Savvy Concept of </a:t>
            </a:r>
            <a:r>
              <a:rPr lang="en-US" sz="4800" b="1" dirty="0" smtClean="0"/>
              <a:t>Contented Involvement</a:t>
            </a:r>
            <a:r>
              <a:rPr lang="en-US" sz="4800" b="1" baseline="20000" dirty="0" smtClean="0"/>
              <a:t>™</a:t>
            </a:r>
            <a:endParaRPr sz="4800" b="1" baseline="20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A4DDB4B-CDC0-444B-8BCF-6D777C43AC4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336425" y="1714500"/>
            <a:ext cx="11404200" cy="51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545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Wingdings" panose="05000000000000000000" pitchFamily="2" charset="2"/>
              <a:buChar char="§"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Mastery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Have a 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felt sense of being able to meet caregiving </a:t>
            </a:r>
            <a:r>
              <a:rPr lang="en-US" sz="2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challenges.</a:t>
            </a:r>
            <a:endParaRPr sz="2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545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Wingdings" panose="05000000000000000000" pitchFamily="2" charset="2"/>
              <a:buChar char="§"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Clinical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800" dirty="0" smtClean="0">
                <a:latin typeface="Calibri"/>
                <a:ea typeface="Calibri"/>
                <a:cs typeface="Calibri"/>
                <a:sym typeface="Calibri"/>
              </a:rPr>
              <a:t>Have 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kind of detached view of the person’s behaviors to allow for accurate observation and informed </a:t>
            </a:r>
            <a:r>
              <a:rPr lang="en-US" sz="2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planning.</a:t>
            </a:r>
            <a:endParaRPr sz="2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545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Wingdings" panose="05000000000000000000" pitchFamily="2" charset="2"/>
              <a:buChar char="§"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Experimental 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2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Try things 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learning from the results of the trying (whether they succeed or not</a:t>
            </a:r>
            <a:r>
              <a:rPr lang="en-US" sz="2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2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545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Wingdings" panose="05000000000000000000" pitchFamily="2" charset="2"/>
              <a:buChar char="§"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Accepting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Recognize that 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disease cannot be denied or stopped; fighting against it is a waste of </a:t>
            </a:r>
            <a:r>
              <a:rPr lang="en-US" sz="2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energy.</a:t>
            </a:r>
            <a:endParaRPr sz="2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545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Wingdings" panose="05000000000000000000" pitchFamily="2" charset="2"/>
              <a:buChar char="§"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Patient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 able 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slow down and respond to challenges, including those that occur </a:t>
            </a:r>
            <a:r>
              <a:rPr lang="en-US" sz="2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regularly.</a:t>
            </a:r>
            <a:endParaRPr sz="2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545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Wingdings" panose="05000000000000000000" pitchFamily="2" charset="2"/>
              <a:buChar char="§"/>
            </a:pPr>
            <a:r>
              <a:rPr lang="en-US" sz="28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Humor </a:t>
            </a:r>
            <a:r>
              <a:rPr lang="en-US" sz="2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Find things 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laugh about </a:t>
            </a:r>
            <a:r>
              <a:rPr lang="en-US" sz="2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throughout the day.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5E589E-E077-4604-BCD8-21C7D8E90D0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  <p:sp>
        <p:nvSpPr>
          <p:cNvPr id="6" name="Google Shape;106;p16"/>
          <p:cNvSpPr txBox="1">
            <a:spLocks/>
          </p:cNvSpPr>
          <p:nvPr/>
        </p:nvSpPr>
        <p:spPr>
          <a:xfrm>
            <a:off x="82625" y="228600"/>
            <a:ext cx="12030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600"/>
            </a:pPr>
            <a:r>
              <a:rPr lang="en-US" sz="4800" b="1" kern="0" dirty="0" smtClean="0"/>
              <a:t>Savvy Caregiver Objective #4</a:t>
            </a:r>
            <a:r>
              <a:rPr lang="en-US" sz="4800" b="1" kern="0" dirty="0"/>
              <a:t/>
            </a:r>
            <a:br>
              <a:rPr lang="en-US" sz="4800" b="1" kern="0" dirty="0"/>
            </a:br>
            <a:r>
              <a:rPr lang="en-US" sz="4800" b="1" kern="0" dirty="0" smtClean="0"/>
              <a:t>Outlook and Attitude</a:t>
            </a:r>
            <a:endParaRPr lang="en-US" sz="5600" b="1" kern="0" dirty="0"/>
          </a:p>
        </p:txBody>
      </p:sp>
    </p:spTree>
    <p:extLst>
      <p:ext uri="{BB962C8B-B14F-4D97-AF65-F5344CB8AC3E}">
        <p14:creationId xmlns:p14="http://schemas.microsoft.com/office/powerpoint/2010/main" val="19630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80"/>
          <p:cNvSpPr txBox="1">
            <a:spLocks noGrp="1"/>
          </p:cNvSpPr>
          <p:nvPr>
            <p:ph type="title"/>
          </p:nvPr>
        </p:nvSpPr>
        <p:spPr>
          <a:xfrm>
            <a:off x="1981200" y="304800"/>
            <a:ext cx="8077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/>
              <a:t>Content and Involved </a:t>
            </a:r>
            <a:r>
              <a:rPr lang="en-US" b="1"/>
              <a:t>   </a:t>
            </a:r>
            <a:endParaRPr/>
          </a:p>
        </p:txBody>
      </p:sp>
      <p:sp>
        <p:nvSpPr>
          <p:cNvPr id="763" name="Google Shape;763;p80"/>
          <p:cNvSpPr txBox="1">
            <a:spLocks noGrp="1"/>
          </p:cNvSpPr>
          <p:nvPr>
            <p:ph type="body" idx="1"/>
          </p:nvPr>
        </p:nvSpPr>
        <p:spPr>
          <a:xfrm>
            <a:off x="1239400" y="1600200"/>
            <a:ext cx="3966000" cy="4828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dirty="0"/>
              <a:t>Without distress</a:t>
            </a:r>
            <a:endParaRPr sz="3000" dirty="0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dirty="0"/>
              <a:t>Sense of ease</a:t>
            </a:r>
            <a:endParaRPr sz="3000" dirty="0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dirty="0"/>
              <a:t>Pleasant</a:t>
            </a:r>
            <a:endParaRPr sz="3000" dirty="0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dirty="0"/>
              <a:t>Within one’s limits and abilities – not a stretch or effort</a:t>
            </a:r>
            <a:endParaRPr sz="3000" dirty="0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dirty="0"/>
              <a:t>Familiar</a:t>
            </a:r>
            <a:endParaRPr sz="3000" dirty="0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dirty="0"/>
              <a:t>Makes sense</a:t>
            </a:r>
            <a:endParaRPr sz="3000" dirty="0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dirty="0"/>
              <a:t>Fits with who you are</a:t>
            </a:r>
            <a:endParaRPr sz="3000" dirty="0"/>
          </a:p>
        </p:txBody>
      </p:sp>
      <p:sp>
        <p:nvSpPr>
          <p:cNvPr id="764" name="Google Shape;764;p80"/>
          <p:cNvSpPr txBox="1">
            <a:spLocks noGrp="1"/>
          </p:cNvSpPr>
          <p:nvPr>
            <p:ph type="body" idx="2"/>
          </p:nvPr>
        </p:nvSpPr>
        <p:spPr>
          <a:xfrm>
            <a:off x="6230050" y="1600200"/>
            <a:ext cx="4428900" cy="4828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Engaged</a:t>
            </a:r>
            <a:endParaRPr sz="3000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Zeroed in</a:t>
            </a:r>
            <a:endParaRPr sz="3000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Attentive</a:t>
            </a:r>
            <a:endParaRPr sz="3000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Focused</a:t>
            </a:r>
            <a:endParaRPr sz="3000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Using one’s available skills</a:t>
            </a:r>
            <a:endParaRPr sz="3000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Busy</a:t>
            </a:r>
            <a:endParaRPr sz="3000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Concentrated</a:t>
            </a:r>
            <a:endParaRPr sz="30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1E94D52-8467-4A25-B0CF-2C665B7BF0F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81"/>
          <p:cNvSpPr txBox="1">
            <a:spLocks noGrp="1"/>
          </p:cNvSpPr>
          <p:nvPr>
            <p:ph type="title"/>
          </p:nvPr>
        </p:nvSpPr>
        <p:spPr>
          <a:xfrm>
            <a:off x="0" y="99150"/>
            <a:ext cx="121920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400" dirty="0">
                <a:solidFill>
                  <a:schemeClr val="tx1"/>
                </a:solidFill>
              </a:rPr>
              <a:t>Things That Take Us </a:t>
            </a:r>
            <a:r>
              <a:rPr lang="en-US" sz="3400" dirty="0" smtClean="0">
                <a:solidFill>
                  <a:schemeClr val="tx1"/>
                </a:solidFill>
              </a:rPr>
              <a:t>Out of the </a:t>
            </a:r>
            <a:r>
              <a:rPr lang="en-US" sz="3400" dirty="0">
                <a:solidFill>
                  <a:schemeClr val="tx1"/>
                </a:solidFill>
              </a:rPr>
              <a:t>Zone of Contented Involvement</a:t>
            </a:r>
            <a:endParaRPr sz="4600" dirty="0">
              <a:solidFill>
                <a:schemeClr val="tx1"/>
              </a:solidFill>
            </a:endParaRPr>
          </a:p>
        </p:txBody>
      </p:sp>
      <p:grpSp>
        <p:nvGrpSpPr>
          <p:cNvPr id="771" name="Google Shape;771;p81"/>
          <p:cNvGrpSpPr/>
          <p:nvPr/>
        </p:nvGrpSpPr>
        <p:grpSpPr>
          <a:xfrm>
            <a:off x="2531578" y="769948"/>
            <a:ext cx="6185354" cy="5992145"/>
            <a:chOff x="2445081" y="3828"/>
            <a:chExt cx="6185354" cy="5992145"/>
          </a:xfrm>
        </p:grpSpPr>
        <p:sp>
          <p:nvSpPr>
            <p:cNvPr id="772" name="Google Shape;772;p81"/>
            <p:cNvSpPr/>
            <p:nvPr/>
          </p:nvSpPr>
          <p:spPr>
            <a:xfrm>
              <a:off x="4539943" y="2006477"/>
              <a:ext cx="1974242" cy="1982578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81"/>
            <p:cNvSpPr txBox="1"/>
            <p:nvPr/>
          </p:nvSpPr>
          <p:spPr>
            <a:xfrm>
              <a:off x="4729074" y="2161741"/>
              <a:ext cx="1676325" cy="1676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and Involved</a:t>
              </a:r>
              <a:endParaRPr dirty="0"/>
            </a:p>
          </p:txBody>
        </p:sp>
        <p:sp>
          <p:nvSpPr>
            <p:cNvPr id="774" name="Google Shape;774;p81"/>
            <p:cNvSpPr/>
            <p:nvPr/>
          </p:nvSpPr>
          <p:spPr>
            <a:xfrm rot="16200000">
              <a:off x="5395092" y="1543781"/>
              <a:ext cx="344288" cy="536453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81"/>
            <p:cNvSpPr txBox="1"/>
            <p:nvPr/>
          </p:nvSpPr>
          <p:spPr>
            <a:xfrm rot="-5400000">
              <a:off x="5524027" y="1559174"/>
              <a:ext cx="86417" cy="321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81"/>
            <p:cNvSpPr/>
            <p:nvPr/>
          </p:nvSpPr>
          <p:spPr>
            <a:xfrm>
              <a:off x="4778335" y="3828"/>
              <a:ext cx="1577803" cy="157780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81"/>
            <p:cNvSpPr txBox="1"/>
            <p:nvPr/>
          </p:nvSpPr>
          <p:spPr>
            <a:xfrm>
              <a:off x="5009399" y="234892"/>
              <a:ext cx="1115675" cy="1115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Distraction</a:t>
              </a:r>
              <a:endParaRPr/>
            </a:p>
          </p:txBody>
        </p:sp>
        <p:sp>
          <p:nvSpPr>
            <p:cNvPr id="778" name="Google Shape;778;p81"/>
            <p:cNvSpPr/>
            <p:nvPr/>
          </p:nvSpPr>
          <p:spPr>
            <a:xfrm rot="19702162">
              <a:off x="6552451" y="2023243"/>
              <a:ext cx="439604" cy="536453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F8763"/>
                </a:gs>
                <a:gs pos="50000">
                  <a:srgbClr val="E27542"/>
                </a:gs>
                <a:gs pos="100000">
                  <a:srgbClr val="CF643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81"/>
            <p:cNvSpPr txBox="1"/>
            <p:nvPr/>
          </p:nvSpPr>
          <p:spPr>
            <a:xfrm rot="-1897838">
              <a:off x="6709004" y="2040937"/>
              <a:ext cx="307723" cy="321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81"/>
            <p:cNvSpPr/>
            <p:nvPr/>
          </p:nvSpPr>
          <p:spPr>
            <a:xfrm>
              <a:off x="7052632" y="887392"/>
              <a:ext cx="1577803" cy="157780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81"/>
            <p:cNvSpPr txBox="1"/>
            <p:nvPr/>
          </p:nvSpPr>
          <p:spPr>
            <a:xfrm>
              <a:off x="7283696" y="1118456"/>
              <a:ext cx="1115675" cy="1115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Overload</a:t>
              </a:r>
              <a:endParaRPr/>
            </a:p>
          </p:txBody>
        </p:sp>
        <p:sp>
          <p:nvSpPr>
            <p:cNvPr id="782" name="Google Shape;782;p81"/>
            <p:cNvSpPr/>
            <p:nvPr/>
          </p:nvSpPr>
          <p:spPr>
            <a:xfrm rot="1721380">
              <a:off x="6546296" y="3327889"/>
              <a:ext cx="395917" cy="536453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08A76"/>
                </a:gs>
                <a:gs pos="50000">
                  <a:srgbClr val="CF795D"/>
                </a:gs>
                <a:gs pos="100000">
                  <a:srgbClr val="BD674B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81"/>
            <p:cNvSpPr txBox="1"/>
            <p:nvPr/>
          </p:nvSpPr>
          <p:spPr>
            <a:xfrm rot="1721380">
              <a:off x="6576165" y="3485693"/>
              <a:ext cx="277142" cy="321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81"/>
            <p:cNvSpPr/>
            <p:nvPr/>
          </p:nvSpPr>
          <p:spPr>
            <a:xfrm>
              <a:off x="6973597" y="3381915"/>
              <a:ext cx="1577803" cy="157780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81"/>
            <p:cNvSpPr txBox="1"/>
            <p:nvPr/>
          </p:nvSpPr>
          <p:spPr>
            <a:xfrm>
              <a:off x="7204661" y="3612979"/>
              <a:ext cx="1115675" cy="1115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Boredom</a:t>
              </a:r>
              <a:endParaRPr/>
            </a:p>
          </p:txBody>
        </p:sp>
        <p:sp>
          <p:nvSpPr>
            <p:cNvPr id="788" name="Google Shape;788;p81"/>
            <p:cNvSpPr/>
            <p:nvPr/>
          </p:nvSpPr>
          <p:spPr>
            <a:xfrm>
              <a:off x="4798487" y="4418170"/>
              <a:ext cx="1577803" cy="157780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81"/>
            <p:cNvSpPr txBox="1"/>
            <p:nvPr/>
          </p:nvSpPr>
          <p:spPr>
            <a:xfrm>
              <a:off x="5029551" y="4649234"/>
              <a:ext cx="1115675" cy="1115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Fatigue</a:t>
              </a:r>
              <a:endParaRPr dirty="0"/>
            </a:p>
          </p:txBody>
        </p:sp>
        <p:sp>
          <p:nvSpPr>
            <p:cNvPr id="790" name="Google Shape;790;p81"/>
            <p:cNvSpPr/>
            <p:nvPr/>
          </p:nvSpPr>
          <p:spPr>
            <a:xfrm rot="8915138">
              <a:off x="4073814" y="3528915"/>
              <a:ext cx="376146" cy="536453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79E9B"/>
                </a:gs>
                <a:gs pos="50000">
                  <a:srgbClr val="B0918E"/>
                </a:gs>
                <a:gs pos="100000">
                  <a:srgbClr val="9D7E7B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81"/>
            <p:cNvSpPr txBox="1"/>
            <p:nvPr/>
          </p:nvSpPr>
          <p:spPr>
            <a:xfrm rot="-1884862">
              <a:off x="4178388" y="3606798"/>
              <a:ext cx="263302" cy="321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81"/>
            <p:cNvSpPr/>
            <p:nvPr/>
          </p:nvSpPr>
          <p:spPr>
            <a:xfrm>
              <a:off x="2487795" y="3609942"/>
              <a:ext cx="1577803" cy="157780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81"/>
            <p:cNvSpPr txBox="1"/>
            <p:nvPr/>
          </p:nvSpPr>
          <p:spPr>
            <a:xfrm>
              <a:off x="2718859" y="3841006"/>
              <a:ext cx="1115675" cy="1115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Physical Needs (Pain, Hunger, etc.)</a:t>
              </a:r>
              <a:endParaRPr/>
            </a:p>
          </p:txBody>
        </p:sp>
        <p:sp>
          <p:nvSpPr>
            <p:cNvPr id="794" name="Google Shape;794;p81"/>
            <p:cNvSpPr/>
            <p:nvPr/>
          </p:nvSpPr>
          <p:spPr>
            <a:xfrm rot="-8866923">
              <a:off x="4035187" y="1897090"/>
              <a:ext cx="415337" cy="536453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AEAEAE"/>
                </a:gs>
                <a:gs pos="50000">
                  <a:srgbClr val="A4A4A4"/>
                </a:gs>
                <a:gs pos="100000">
                  <a:srgbClr val="90909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81"/>
            <p:cNvSpPr txBox="1"/>
            <p:nvPr/>
          </p:nvSpPr>
          <p:spPr>
            <a:xfrm rot="1933077">
              <a:off x="4150195" y="2037596"/>
              <a:ext cx="290736" cy="321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81"/>
            <p:cNvSpPr/>
            <p:nvPr/>
          </p:nvSpPr>
          <p:spPr>
            <a:xfrm>
              <a:off x="2445081" y="740652"/>
              <a:ext cx="1577803" cy="15778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81"/>
            <p:cNvSpPr txBox="1"/>
            <p:nvPr/>
          </p:nvSpPr>
          <p:spPr>
            <a:xfrm>
              <a:off x="2676145" y="971716"/>
              <a:ext cx="1115675" cy="1115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Depression</a:t>
              </a:r>
              <a:endParaRPr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4CCF5CE-247C-44F5-8096-584EE346E03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 dirty="0"/>
          </a:p>
        </p:txBody>
      </p:sp>
      <p:sp>
        <p:nvSpPr>
          <p:cNvPr id="31" name="Google Shape;774;p81"/>
          <p:cNvSpPr/>
          <p:nvPr/>
        </p:nvSpPr>
        <p:spPr>
          <a:xfrm rot="5400000">
            <a:off x="5481589" y="4724593"/>
            <a:ext cx="344288" cy="536453"/>
          </a:xfrm>
          <a:prstGeom prst="rightArrow">
            <a:avLst>
              <a:gd name="adj1" fmla="val 60000"/>
              <a:gd name="adj2" fmla="val 50000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2" name="Google Shape;802;p82"/>
          <p:cNvCxnSpPr/>
          <p:nvPr/>
        </p:nvCxnSpPr>
        <p:spPr>
          <a:xfrm>
            <a:off x="2290314" y="2255808"/>
            <a:ext cx="7315200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sp>
        <p:nvSpPr>
          <p:cNvPr id="803" name="Google Shape;803;p82"/>
          <p:cNvSpPr/>
          <p:nvPr/>
        </p:nvSpPr>
        <p:spPr>
          <a:xfrm>
            <a:off x="4575592" y="1010144"/>
            <a:ext cx="2855628" cy="2501172"/>
          </a:xfrm>
          <a:prstGeom prst="cloud">
            <a:avLst/>
          </a:prstGeom>
          <a:solidFill>
            <a:srgbClr val="D8E2F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Contented Involvement</a:t>
            </a:r>
            <a:endParaRPr dirty="0"/>
          </a:p>
        </p:txBody>
      </p:sp>
      <p:sp>
        <p:nvSpPr>
          <p:cNvPr id="804" name="Google Shape;804;p82"/>
          <p:cNvSpPr txBox="1"/>
          <p:nvPr/>
        </p:nvSpPr>
        <p:spPr>
          <a:xfrm>
            <a:off x="2434910" y="3511294"/>
            <a:ext cx="238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Stimulated</a:t>
            </a:r>
            <a:endParaRPr/>
          </a:p>
        </p:txBody>
      </p:sp>
      <p:sp>
        <p:nvSpPr>
          <p:cNvPr id="805" name="Google Shape;805;p82"/>
          <p:cNvSpPr txBox="1"/>
          <p:nvPr/>
        </p:nvSpPr>
        <p:spPr>
          <a:xfrm>
            <a:off x="7177997" y="3511295"/>
            <a:ext cx="220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Stimulated</a:t>
            </a:r>
            <a:endParaRPr/>
          </a:p>
        </p:txBody>
      </p:sp>
      <p:sp>
        <p:nvSpPr>
          <p:cNvPr id="806" name="Google Shape;806;p82"/>
          <p:cNvSpPr txBox="1"/>
          <p:nvPr/>
        </p:nvSpPr>
        <p:spPr>
          <a:xfrm>
            <a:off x="3414184" y="1266300"/>
            <a:ext cx="11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Distress</a:t>
            </a:r>
            <a:endParaRPr dirty="0"/>
          </a:p>
        </p:txBody>
      </p:sp>
      <p:sp>
        <p:nvSpPr>
          <p:cNvPr id="807" name="Google Shape;807;p82"/>
          <p:cNvSpPr txBox="1"/>
          <p:nvPr/>
        </p:nvSpPr>
        <p:spPr>
          <a:xfrm>
            <a:off x="7583598" y="1266299"/>
            <a:ext cx="11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Distress</a:t>
            </a:r>
            <a:endParaRPr dirty="0"/>
          </a:p>
        </p:txBody>
      </p:sp>
      <p:sp>
        <p:nvSpPr>
          <p:cNvPr id="808" name="Google Shape;808;p82"/>
          <p:cNvSpPr txBox="1"/>
          <p:nvPr/>
        </p:nvSpPr>
        <p:spPr>
          <a:xfrm>
            <a:off x="1239868" y="1266298"/>
            <a:ext cx="163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Withdrawal</a:t>
            </a:r>
            <a:endParaRPr/>
          </a:p>
        </p:txBody>
      </p:sp>
      <p:sp>
        <p:nvSpPr>
          <p:cNvPr id="809" name="Google Shape;809;p82"/>
          <p:cNvSpPr txBox="1"/>
          <p:nvPr/>
        </p:nvSpPr>
        <p:spPr>
          <a:xfrm>
            <a:off x="9308235" y="1266297"/>
            <a:ext cx="129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Outburst</a:t>
            </a:r>
            <a:endParaRPr/>
          </a:p>
        </p:txBody>
      </p:sp>
      <p:sp>
        <p:nvSpPr>
          <p:cNvPr id="810" name="Google Shape;810;p82"/>
          <p:cNvSpPr txBox="1"/>
          <p:nvPr/>
        </p:nvSpPr>
        <p:spPr>
          <a:xfrm>
            <a:off x="2740026" y="4706128"/>
            <a:ext cx="6881700" cy="13842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Threats to Contented Involvement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Possible Consequences of Moving Out of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Zone of Contented Involvement</a:t>
            </a: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840E145-688F-456E-8FF2-FB9ADCEDFB3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83"/>
          <p:cNvSpPr txBox="1">
            <a:spLocks noGrp="1"/>
          </p:cNvSpPr>
          <p:nvPr>
            <p:ph type="title"/>
          </p:nvPr>
        </p:nvSpPr>
        <p:spPr>
          <a:xfrm>
            <a:off x="2209800" y="1524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/>
              <a:t>Cookie Making</a:t>
            </a:r>
            <a:endParaRPr sz="4800" b="1"/>
          </a:p>
        </p:txBody>
      </p:sp>
      <p:sp>
        <p:nvSpPr>
          <p:cNvPr id="817" name="Google Shape;817;p83"/>
          <p:cNvSpPr txBox="1">
            <a:spLocks noGrp="1"/>
          </p:cNvSpPr>
          <p:nvPr>
            <p:ph type="body" idx="1"/>
          </p:nvPr>
        </p:nvSpPr>
        <p:spPr>
          <a:xfrm>
            <a:off x="1519400" y="1371600"/>
            <a:ext cx="4395600" cy="44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3200" b="1" u="sng" dirty="0">
                <a:latin typeface="Archivo Black"/>
                <a:ea typeface="Archivo Black"/>
                <a:cs typeface="Archivo Black"/>
                <a:sym typeface="Archivo Black"/>
              </a:rPr>
              <a:t>Materials Needed</a:t>
            </a:r>
            <a:endParaRPr lang="en-US" sz="3600" b="1" dirty="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dirty="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Recipe</a:t>
            </a:r>
            <a:endParaRPr dirty="0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Ingredients (flour, baking powder, eggs, butter, choc. chips, nuts, sugar)</a:t>
            </a:r>
            <a:endParaRPr dirty="0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Tools (bowls, spoons, measuring things, cookie sheet, mixer, cooling rack)</a:t>
            </a:r>
            <a:endParaRPr dirty="0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Oven</a:t>
            </a:r>
            <a:endParaRPr dirty="0"/>
          </a:p>
        </p:txBody>
      </p:sp>
      <p:sp>
        <p:nvSpPr>
          <p:cNvPr id="818" name="Google Shape;818;p83"/>
          <p:cNvSpPr txBox="1">
            <a:spLocks noGrp="1"/>
          </p:cNvSpPr>
          <p:nvPr>
            <p:ph type="body" idx="2"/>
          </p:nvPr>
        </p:nvSpPr>
        <p:spPr>
          <a:xfrm>
            <a:off x="6877077" y="1371600"/>
            <a:ext cx="4220400" cy="46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r>
              <a:rPr lang="en-US" sz="3200" b="1" u="sng" dirty="0">
                <a:latin typeface="Archivo Black"/>
                <a:ea typeface="Archivo Black"/>
                <a:cs typeface="Archivo Black"/>
                <a:sym typeface="Archivo Black"/>
              </a:rPr>
              <a:t>Actions Taken</a:t>
            </a:r>
            <a:endParaRPr lang="en-US" dirty="0"/>
          </a:p>
          <a:p>
            <a:pPr marL="114300" lvl="0" indent="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US" sz="1200" dirty="0"/>
          </a:p>
          <a:p>
            <a:pPr marL="457200" lvl="0" indent="-3429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Set oven</a:t>
            </a:r>
            <a:endParaRPr dirty="0"/>
          </a:p>
          <a:p>
            <a:pPr marL="4572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Measure things</a:t>
            </a:r>
            <a:endParaRPr dirty="0"/>
          </a:p>
          <a:p>
            <a:pPr marL="4572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Other preparation</a:t>
            </a:r>
            <a:endParaRPr dirty="0"/>
          </a:p>
          <a:p>
            <a:pPr marL="4572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Mix together</a:t>
            </a:r>
            <a:endParaRPr dirty="0"/>
          </a:p>
          <a:p>
            <a:pPr marL="4572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Stir</a:t>
            </a:r>
            <a:endParaRPr dirty="0"/>
          </a:p>
          <a:p>
            <a:pPr marL="4572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Shape cookies</a:t>
            </a:r>
            <a:endParaRPr dirty="0"/>
          </a:p>
          <a:p>
            <a:pPr marL="4572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Prepare cookie sheet</a:t>
            </a:r>
            <a:endParaRPr dirty="0"/>
          </a:p>
          <a:p>
            <a:pPr marL="4572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Put on cookie sheet</a:t>
            </a:r>
            <a:endParaRPr dirty="0"/>
          </a:p>
          <a:p>
            <a:pPr marL="4572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Bake</a:t>
            </a:r>
            <a:endParaRPr dirty="0"/>
          </a:p>
          <a:p>
            <a:pPr marL="45720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Cool</a:t>
            </a:r>
            <a:r>
              <a:rPr lang="en-US" b="1" dirty="0"/>
              <a:t> </a:t>
            </a: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9EABD8A-EE54-4DBC-A872-7D5B6F6B590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84"/>
          <p:cNvSpPr txBox="1">
            <a:spLocks noGrp="1"/>
          </p:cNvSpPr>
          <p:nvPr>
            <p:ph type="title"/>
          </p:nvPr>
        </p:nvSpPr>
        <p:spPr>
          <a:xfrm>
            <a:off x="2295150" y="1705276"/>
            <a:ext cx="7601700" cy="27102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dirty="0"/>
              <a:t>Effect of Dementia Illnesses</a:t>
            </a:r>
            <a:endParaRPr sz="48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dirty="0"/>
              <a:t>on Performance of Everyday </a:t>
            </a:r>
            <a:br>
              <a:rPr lang="en-US" sz="4800" dirty="0"/>
            </a:br>
            <a:r>
              <a:rPr lang="en-US" sz="4800" dirty="0"/>
              <a:t>Tasks and Activities</a:t>
            </a:r>
            <a:endParaRPr sz="4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DAE8BE6-2F16-4121-A79D-65D95C33EE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85"/>
          <p:cNvSpPr txBox="1">
            <a:spLocks noGrp="1"/>
          </p:cNvSpPr>
          <p:nvPr>
            <p:ph type="title"/>
          </p:nvPr>
        </p:nvSpPr>
        <p:spPr>
          <a:xfrm>
            <a:off x="0" y="632518"/>
            <a:ext cx="12192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 dirty="0"/>
              <a:t>Key Elements of Performance</a:t>
            </a:r>
            <a:endParaRPr sz="4800" b="1" dirty="0"/>
          </a:p>
        </p:txBody>
      </p:sp>
      <p:sp>
        <p:nvSpPr>
          <p:cNvPr id="831" name="Google Shape;831;p85"/>
          <p:cNvSpPr txBox="1">
            <a:spLocks noGrp="1"/>
          </p:cNvSpPr>
          <p:nvPr>
            <p:ph type="body" idx="1"/>
          </p:nvPr>
        </p:nvSpPr>
        <p:spPr>
          <a:xfrm>
            <a:off x="3429000" y="2032600"/>
            <a:ext cx="58500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Wingdings" panose="05000000000000000000" pitchFamily="2" charset="2"/>
              <a:buChar char="§"/>
            </a:pPr>
            <a:r>
              <a:rPr lang="en-US" sz="3600" dirty="0"/>
              <a:t>Purpose</a:t>
            </a:r>
            <a:endParaRPr sz="3600" dirty="0"/>
          </a:p>
          <a:p>
            <a:pPr marL="6286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sz="1200" dirty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Wingdings" panose="05000000000000000000" pitchFamily="2" charset="2"/>
              <a:buChar char="§"/>
            </a:pPr>
            <a:r>
              <a:rPr lang="en-US" sz="3600" dirty="0"/>
              <a:t>Order</a:t>
            </a:r>
            <a:endParaRPr sz="3600" dirty="0"/>
          </a:p>
          <a:p>
            <a:pPr marL="62865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sz="600" dirty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Wingdings" panose="05000000000000000000" pitchFamily="2" charset="2"/>
              <a:buChar char="§"/>
            </a:pPr>
            <a:r>
              <a:rPr lang="en-US" sz="3600" dirty="0"/>
              <a:t>Appropriate Use</a:t>
            </a:r>
            <a:endParaRPr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8B21533-31CF-4763-BAF5-0D55AFA7FB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86"/>
          <p:cNvSpPr txBox="1">
            <a:spLocks noGrp="1"/>
          </p:cNvSpPr>
          <p:nvPr>
            <p:ph type="title"/>
          </p:nvPr>
        </p:nvSpPr>
        <p:spPr>
          <a:xfrm>
            <a:off x="150" y="-14925"/>
            <a:ext cx="12192000" cy="9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000" b="1" dirty="0"/>
              <a:t>The Effect of Dementia Illnesses on Performance – Doing Everyday Things</a:t>
            </a:r>
            <a:endParaRPr sz="4600" dirty="0"/>
          </a:p>
        </p:txBody>
      </p:sp>
      <p:sp>
        <p:nvSpPr>
          <p:cNvPr id="837" name="Google Shape;837;p86"/>
          <p:cNvSpPr txBox="1">
            <a:spLocks noGrp="1"/>
          </p:cNvSpPr>
          <p:nvPr>
            <p:ph type="body" idx="1"/>
          </p:nvPr>
        </p:nvSpPr>
        <p:spPr>
          <a:xfrm>
            <a:off x="0" y="871275"/>
            <a:ext cx="5668200" cy="22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900" b="1" dirty="0"/>
              <a:t>  Key Elements of Performance:</a:t>
            </a:r>
            <a:endParaRPr sz="2900" dirty="0"/>
          </a:p>
          <a:p>
            <a:pPr marL="5715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✔"/>
            </a:pPr>
            <a:r>
              <a:rPr lang="en-US" b="1" dirty="0"/>
              <a:t> </a:t>
            </a:r>
            <a:r>
              <a:rPr lang="en-US" dirty="0"/>
              <a:t>Purpose</a:t>
            </a:r>
            <a:endParaRPr dirty="0"/>
          </a:p>
          <a:p>
            <a:pPr marL="5715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✔"/>
            </a:pPr>
            <a:r>
              <a:rPr lang="en-US" dirty="0"/>
              <a:t> Order</a:t>
            </a:r>
            <a:endParaRPr dirty="0"/>
          </a:p>
          <a:p>
            <a:pPr marL="5715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✔"/>
            </a:pPr>
            <a:r>
              <a:rPr lang="en-US" dirty="0"/>
              <a:t> Use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86"/>
          <p:cNvSpPr txBox="1"/>
          <p:nvPr/>
        </p:nvSpPr>
        <p:spPr>
          <a:xfrm>
            <a:off x="8190949" y="1616694"/>
            <a:ext cx="3713974" cy="352680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key elements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lost in overlapping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progressive order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dementia illnesses.</a:t>
            </a: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9" name="Google Shape;839;p86"/>
          <p:cNvGrpSpPr/>
          <p:nvPr/>
        </p:nvGrpSpPr>
        <p:grpSpPr>
          <a:xfrm>
            <a:off x="3234387" y="1547605"/>
            <a:ext cx="4639234" cy="4134212"/>
            <a:chOff x="3922996" y="3505201"/>
            <a:chExt cx="3312319" cy="2166778"/>
          </a:xfrm>
        </p:grpSpPr>
        <p:sp>
          <p:nvSpPr>
            <p:cNvPr id="840" name="Google Shape;840;p86"/>
            <p:cNvSpPr/>
            <p:nvPr/>
          </p:nvSpPr>
          <p:spPr>
            <a:xfrm>
              <a:off x="3922996" y="3505201"/>
              <a:ext cx="1150938" cy="1965325"/>
            </a:xfrm>
            <a:prstGeom prst="rect">
              <a:avLst/>
            </a:prstGeom>
            <a:gradFill>
              <a:gsLst>
                <a:gs pos="0">
                  <a:srgbClr val="92AAEA">
                    <a:alpha val="0"/>
                  </a:srgbClr>
                </a:gs>
                <a:gs pos="8000">
                  <a:srgbClr val="92AAEA"/>
                </a:gs>
                <a:gs pos="17000">
                  <a:srgbClr val="92AAEA"/>
                </a:gs>
                <a:gs pos="27000">
                  <a:srgbClr val="BDCAF0"/>
                </a:gs>
                <a:gs pos="51000">
                  <a:schemeClr val="dk2"/>
                </a:gs>
                <a:gs pos="100000">
                  <a:schemeClr val="dk2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86"/>
            <p:cNvSpPr txBox="1"/>
            <p:nvPr/>
          </p:nvSpPr>
          <p:spPr>
            <a:xfrm>
              <a:off x="4052658" y="5471271"/>
              <a:ext cx="952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Purpose</a:t>
              </a:r>
              <a:endParaRPr/>
            </a:p>
          </p:txBody>
        </p:sp>
        <p:sp>
          <p:nvSpPr>
            <p:cNvPr id="842" name="Google Shape;842;p86"/>
            <p:cNvSpPr txBox="1"/>
            <p:nvPr/>
          </p:nvSpPr>
          <p:spPr>
            <a:xfrm>
              <a:off x="5283880" y="5478479"/>
              <a:ext cx="7545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Order</a:t>
              </a:r>
              <a:endParaRPr/>
            </a:p>
          </p:txBody>
        </p:sp>
        <p:sp>
          <p:nvSpPr>
            <p:cNvPr id="843" name="Google Shape;843;p86"/>
            <p:cNvSpPr txBox="1"/>
            <p:nvPr/>
          </p:nvSpPr>
          <p:spPr>
            <a:xfrm>
              <a:off x="6426738" y="5471271"/>
              <a:ext cx="6303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</a:t>
              </a:r>
              <a:endParaRPr/>
            </a:p>
          </p:txBody>
        </p:sp>
        <p:sp>
          <p:nvSpPr>
            <p:cNvPr id="844" name="Google Shape;844;p86"/>
            <p:cNvSpPr/>
            <p:nvPr/>
          </p:nvSpPr>
          <p:spPr>
            <a:xfrm>
              <a:off x="5073934" y="3984625"/>
              <a:ext cx="1174466" cy="1485900"/>
            </a:xfrm>
            <a:prstGeom prst="rect">
              <a:avLst/>
            </a:prstGeom>
            <a:gradFill>
              <a:gsLst>
                <a:gs pos="0">
                  <a:srgbClr val="92AAEA">
                    <a:alpha val="0"/>
                  </a:srgbClr>
                </a:gs>
                <a:gs pos="8000">
                  <a:srgbClr val="92AAEA"/>
                </a:gs>
                <a:gs pos="15000">
                  <a:srgbClr val="92AAEA"/>
                </a:gs>
                <a:gs pos="25000">
                  <a:srgbClr val="BDCAF0"/>
                </a:gs>
                <a:gs pos="52000">
                  <a:schemeClr val="dk2"/>
                </a:gs>
                <a:gs pos="100000">
                  <a:schemeClr val="dk2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86"/>
            <p:cNvSpPr/>
            <p:nvPr/>
          </p:nvSpPr>
          <p:spPr>
            <a:xfrm>
              <a:off x="6248400" y="4648200"/>
              <a:ext cx="986915" cy="825500"/>
            </a:xfrm>
            <a:prstGeom prst="rect">
              <a:avLst/>
            </a:prstGeom>
            <a:gradFill>
              <a:gsLst>
                <a:gs pos="0">
                  <a:srgbClr val="92AAEA">
                    <a:alpha val="0"/>
                  </a:srgbClr>
                </a:gs>
                <a:gs pos="8000">
                  <a:srgbClr val="92AAEA"/>
                </a:gs>
                <a:gs pos="15000">
                  <a:srgbClr val="92AAEA"/>
                </a:gs>
                <a:gs pos="25000">
                  <a:srgbClr val="BDCAF0"/>
                </a:gs>
                <a:gs pos="52000">
                  <a:schemeClr val="dk2"/>
                </a:gs>
                <a:gs pos="100000">
                  <a:schemeClr val="dk2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6" name="Google Shape;846;p86"/>
          <p:cNvSpPr txBox="1"/>
          <p:nvPr/>
        </p:nvSpPr>
        <p:spPr>
          <a:xfrm>
            <a:off x="3390964" y="6317050"/>
            <a:ext cx="46392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Progression of Dementia Illnesses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7" name="Google Shape;847;p86"/>
          <p:cNvCxnSpPr/>
          <p:nvPr/>
        </p:nvCxnSpPr>
        <p:spPr>
          <a:xfrm>
            <a:off x="3206331" y="5921497"/>
            <a:ext cx="45552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48" name="Google Shape;848;p86"/>
          <p:cNvSpPr txBox="1"/>
          <p:nvPr/>
        </p:nvSpPr>
        <p:spPr>
          <a:xfrm>
            <a:off x="3331780" y="5921497"/>
            <a:ext cx="4757568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        Early-Middle         Late-Middle         Late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729FF2C-E345-4660-B4B2-520A6A985B6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8089348" y="6478425"/>
            <a:ext cx="4114800" cy="365125"/>
          </a:xfrm>
        </p:spPr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87"/>
          <p:cNvSpPr txBox="1">
            <a:spLocks noGrp="1"/>
          </p:cNvSpPr>
          <p:nvPr>
            <p:ph type="title"/>
          </p:nvPr>
        </p:nvSpPr>
        <p:spPr>
          <a:xfrm>
            <a:off x="1569900" y="2131775"/>
            <a:ext cx="8869500" cy="19830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Stages of Dementia Illnesses  </a:t>
            </a: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4930E5-AC75-4509-B63E-54F217CA17D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88"/>
          <p:cNvSpPr/>
          <p:nvPr/>
        </p:nvSpPr>
        <p:spPr>
          <a:xfrm>
            <a:off x="1524000" y="152400"/>
            <a:ext cx="91440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61" name="Google Shape;861;p88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12192000" cy="15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 dirty="0"/>
              <a:t>A Simple Staging System for</a:t>
            </a:r>
            <a:endParaRPr sz="48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 dirty="0"/>
              <a:t>Progressive Dementia Illnesses</a:t>
            </a:r>
            <a:endParaRPr sz="4800" b="1" dirty="0"/>
          </a:p>
        </p:txBody>
      </p:sp>
      <p:sp>
        <p:nvSpPr>
          <p:cNvPr id="862" name="Google Shape;862;p88"/>
          <p:cNvSpPr txBox="1">
            <a:spLocks noGrp="1"/>
          </p:cNvSpPr>
          <p:nvPr>
            <p:ph type="body" idx="1"/>
          </p:nvPr>
        </p:nvSpPr>
        <p:spPr>
          <a:xfrm>
            <a:off x="1524000" y="1985800"/>
            <a:ext cx="9144000" cy="43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4800" dirty="0" smtClean="0"/>
              <a:t>Normal</a:t>
            </a:r>
          </a:p>
          <a:p>
            <a:pPr marL="228600" lvl="0" indent="-22860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3600" dirty="0" smtClean="0"/>
              <a:t>~</a:t>
            </a:r>
            <a:endParaRPr lang="en-US" sz="3600" dirty="0"/>
          </a:p>
          <a:p>
            <a:pPr marL="22860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4800" dirty="0" smtClean="0"/>
              <a:t>Early</a:t>
            </a:r>
            <a:endParaRPr sz="4800" dirty="0"/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4800" dirty="0"/>
              <a:t>Early-Middle</a:t>
            </a:r>
            <a:endParaRPr sz="4800" dirty="0"/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4800" dirty="0"/>
              <a:t>Late-Middle</a:t>
            </a:r>
            <a:endParaRPr sz="4800" dirty="0"/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4800" dirty="0"/>
              <a:t>Late</a:t>
            </a:r>
            <a:endParaRPr sz="4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A2FAAE-606F-4B8F-BE85-F3CE8792CA5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8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800" b="1" dirty="0"/>
              <a:t>Early Stage</a:t>
            </a:r>
            <a:r>
              <a:rPr lang="en-US" dirty="0"/>
              <a:t> </a:t>
            </a:r>
            <a:br>
              <a:rPr lang="en-US" dirty="0"/>
            </a:br>
            <a:r>
              <a:rPr lang="en-US" sz="3800" dirty="0"/>
              <a:t>Signs Begin to Show</a:t>
            </a:r>
            <a:endParaRPr sz="3800" dirty="0"/>
          </a:p>
        </p:txBody>
      </p:sp>
      <p:sp>
        <p:nvSpPr>
          <p:cNvPr id="868" name="Google Shape;868;p89"/>
          <p:cNvSpPr txBox="1">
            <a:spLocks noGrp="1"/>
          </p:cNvSpPr>
          <p:nvPr>
            <p:ph type="body" idx="1"/>
          </p:nvPr>
        </p:nvSpPr>
        <p:spPr>
          <a:xfrm>
            <a:off x="1966350" y="1338600"/>
            <a:ext cx="8624100" cy="54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826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Wingdings" panose="05000000000000000000" pitchFamily="2" charset="2"/>
              <a:buChar char="§"/>
            </a:pPr>
            <a:r>
              <a:rPr lang="en-US" dirty="0"/>
              <a:t>Relatively able and independent</a:t>
            </a:r>
            <a:endParaRPr dirty="0"/>
          </a:p>
          <a:p>
            <a:pPr marL="4826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Wingdings" panose="05000000000000000000" pitchFamily="2" charset="2"/>
              <a:buChar char="§"/>
            </a:pPr>
            <a:r>
              <a:rPr lang="en-US" dirty="0"/>
              <a:t>Problems with short term memory</a:t>
            </a:r>
            <a:endParaRPr dirty="0"/>
          </a:p>
          <a:p>
            <a:pPr marL="4826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Wingdings" panose="05000000000000000000" pitchFamily="2" charset="2"/>
              <a:buChar char="§"/>
            </a:pPr>
            <a:r>
              <a:rPr lang="en-US" dirty="0"/>
              <a:t>Problems losing track in complicated tasks</a:t>
            </a:r>
            <a:endParaRPr dirty="0"/>
          </a:p>
          <a:p>
            <a:pPr marL="4826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SzPts val="3200"/>
              <a:buFont typeface="Wingdings" panose="05000000000000000000" pitchFamily="2" charset="2"/>
              <a:buChar char="§"/>
            </a:pPr>
            <a:r>
              <a:rPr lang="en-US" dirty="0"/>
              <a:t>Problems with executive functions</a:t>
            </a:r>
            <a:endParaRPr dirty="0"/>
          </a:p>
          <a:p>
            <a:pPr marL="9398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-US" sz="2800" dirty="0"/>
              <a:t>Planning</a:t>
            </a:r>
            <a:endParaRPr sz="2800" dirty="0"/>
          </a:p>
          <a:p>
            <a:pPr marL="9398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-US" sz="2800" dirty="0"/>
              <a:t>Problem-solving</a:t>
            </a:r>
            <a:endParaRPr sz="2800" dirty="0"/>
          </a:p>
          <a:p>
            <a:pPr marL="9398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-US" sz="2800" dirty="0"/>
              <a:t>Judgement </a:t>
            </a:r>
            <a:endParaRPr sz="2800" dirty="0"/>
          </a:p>
          <a:p>
            <a:pPr marL="4826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Wingdings" panose="05000000000000000000" pitchFamily="2" charset="2"/>
              <a:buChar char="§"/>
            </a:pPr>
            <a:r>
              <a:rPr lang="en-US" dirty="0"/>
              <a:t>Can manage most concrete tasks</a:t>
            </a:r>
            <a:endParaRPr dirty="0"/>
          </a:p>
          <a:p>
            <a:pPr marL="4826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Wingdings" panose="05000000000000000000" pitchFamily="2" charset="2"/>
              <a:buChar char="§"/>
            </a:pPr>
            <a:r>
              <a:rPr lang="en-US" dirty="0"/>
              <a:t>May affect “quality” of performance</a:t>
            </a:r>
            <a:endParaRPr dirty="0"/>
          </a:p>
          <a:p>
            <a:pPr marL="4826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Wingdings" panose="05000000000000000000" pitchFamily="2" charset="2"/>
              <a:buChar char="§"/>
            </a:pPr>
            <a:r>
              <a:rPr lang="en-US" dirty="0"/>
              <a:t>May be impulsive or hesitant</a:t>
            </a: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7767EDF-C857-418B-8960-283D0834107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©2002-2021 University of Minnesota and  Savvy Systems, LLC. 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/>
        </p:nvSpPr>
        <p:spPr>
          <a:xfrm>
            <a:off x="462700" y="441000"/>
            <a:ext cx="11171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How the Workshop Works</a:t>
            </a:r>
            <a:endParaRPr dirty="0">
              <a:solidFill>
                <a:schemeClr val="tx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228600" y="2104524"/>
            <a:ext cx="3417946" cy="379662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i="0" u="none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Group </a:t>
            </a:r>
            <a:endParaRPr sz="1100" b="1" dirty="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i="0" u="none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Sessions</a:t>
            </a:r>
            <a:r>
              <a:rPr lang="en-US" sz="2900" i="0" u="none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:</a:t>
            </a:r>
            <a:endParaRPr sz="1100" dirty="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463550" marR="0" lvl="0" indent="-29051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Wingdings" panose="05000000000000000000" pitchFamily="2" charset="2"/>
              <a:buChar char="§"/>
            </a:pPr>
            <a:r>
              <a:rPr lang="en-US" sz="2900" i="0" u="none" strike="noStrike" cap="none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r>
              <a:rPr lang="en-US" sz="2900" i="0" u="none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Exercises</a:t>
            </a:r>
            <a:endParaRPr sz="1100" dirty="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463550" marR="0" lvl="0" indent="-29051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Wingdings" panose="05000000000000000000" pitchFamily="2" charset="2"/>
              <a:buChar char="§"/>
            </a:pPr>
            <a:r>
              <a:rPr lang="en-US" sz="290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r>
              <a:rPr lang="en-US" sz="2900" i="0" u="none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Talks</a:t>
            </a:r>
            <a:endParaRPr sz="1100" dirty="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4391000" y="2133600"/>
            <a:ext cx="3497456" cy="376949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i="0" u="none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Caregiver</a:t>
            </a:r>
            <a:endParaRPr sz="1100" b="1" dirty="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i="0" u="none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Home</a:t>
            </a:r>
            <a:endParaRPr sz="1100" b="1" dirty="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i="0" u="none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Activities</a:t>
            </a:r>
            <a:r>
              <a:rPr lang="en-US" sz="2900" i="0" u="none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:</a:t>
            </a:r>
            <a:endParaRPr sz="1100" dirty="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i="0" u="none" strike="noStrike" cap="none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630238" marR="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Wingdings" panose="05000000000000000000" pitchFamily="2" charset="2"/>
              <a:buChar char="§"/>
            </a:pPr>
            <a:r>
              <a:rPr lang="en-US" sz="2900" i="0" u="none" strike="noStrike" cap="none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r>
              <a:rPr lang="en-US" sz="2900" i="0" u="none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Reading</a:t>
            </a:r>
            <a:endParaRPr sz="1100" dirty="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630238" marR="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Wingdings" panose="05000000000000000000" pitchFamily="2" charset="2"/>
              <a:buChar char="§"/>
            </a:pPr>
            <a:r>
              <a:rPr lang="en-US" sz="2900" i="0" u="none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Exercises</a:t>
            </a:r>
            <a:endParaRPr sz="1100" dirty="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630238" marR="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Wingdings" panose="05000000000000000000" pitchFamily="2" charset="2"/>
              <a:buChar char="§"/>
            </a:pPr>
            <a:r>
              <a:rPr lang="en-US" sz="2900" i="0" u="none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Assignments</a:t>
            </a:r>
            <a:endParaRPr sz="1100" dirty="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8591324" y="2104524"/>
            <a:ext cx="3419676" cy="379662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i="0" u="none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Group </a:t>
            </a:r>
            <a:endParaRPr sz="1100" b="1" dirty="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i="0" u="none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Sessions</a:t>
            </a:r>
            <a:r>
              <a:rPr lang="en-US" sz="2900" i="0" u="none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:</a:t>
            </a:r>
            <a:endParaRPr sz="1100" dirty="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400050" marR="0" lvl="0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Wingdings" panose="05000000000000000000" pitchFamily="2" charset="2"/>
              <a:buChar char="§"/>
            </a:pPr>
            <a:r>
              <a:rPr lang="en-US" sz="2900" i="0" u="none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Debrief </a:t>
            </a:r>
            <a:r>
              <a:rPr lang="en-US" sz="2900" i="0" u="none" strike="noStrike" cap="none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about</a:t>
            </a:r>
            <a:endParaRPr lang="en-US" sz="1100" dirty="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400050" marR="0" lvl="0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</a:pPr>
            <a:r>
              <a:rPr lang="en-US" sz="1100" i="0" u="none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r>
              <a:rPr lang="en-US" sz="1100" i="0" u="none" strike="noStrike" cap="none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             </a:t>
            </a:r>
            <a:r>
              <a:rPr lang="en-US" sz="2900" i="0" u="none" strike="noStrike" cap="none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Home </a:t>
            </a:r>
            <a:r>
              <a:rPr lang="en-US" sz="2900" i="0" u="none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Activities</a:t>
            </a:r>
            <a:endParaRPr sz="1100" dirty="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400050" marR="0" lvl="0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Wingdings" panose="05000000000000000000" pitchFamily="2" charset="2"/>
              <a:buChar char="§"/>
            </a:pPr>
            <a:r>
              <a:rPr lang="en-US" sz="2900" i="0" u="none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Exercises</a:t>
            </a:r>
            <a:endParaRPr sz="1100" dirty="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400050" marR="0" lvl="0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Wingdings" panose="05000000000000000000" pitchFamily="2" charset="2"/>
              <a:buChar char="§"/>
            </a:pPr>
            <a:r>
              <a:rPr lang="en-US" sz="2900" i="0" u="none" strike="noStrike" cap="none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 Talks</a:t>
            </a:r>
            <a:endParaRPr sz="2900" i="0" u="none" strike="noStrike" cap="none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cxnSp>
        <p:nvCxnSpPr>
          <p:cNvPr id="117" name="Google Shape;117;p17"/>
          <p:cNvCxnSpPr>
            <a:cxnSpLocks/>
          </p:cNvCxnSpPr>
          <p:nvPr/>
        </p:nvCxnSpPr>
        <p:spPr>
          <a:xfrm>
            <a:off x="3629000" y="3904863"/>
            <a:ext cx="762000" cy="10322"/>
          </a:xfrm>
          <a:prstGeom prst="straightConnector1">
            <a:avLst/>
          </a:prstGeom>
          <a:solidFill>
            <a:schemeClr val="accent1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8" name="Google Shape;118;p17"/>
          <p:cNvCxnSpPr>
            <a:cxnSpLocks/>
          </p:cNvCxnSpPr>
          <p:nvPr/>
        </p:nvCxnSpPr>
        <p:spPr>
          <a:xfrm>
            <a:off x="7896200" y="3915185"/>
            <a:ext cx="721661" cy="0"/>
          </a:xfrm>
          <a:prstGeom prst="straightConnector1">
            <a:avLst/>
          </a:prstGeom>
          <a:solidFill>
            <a:schemeClr val="accent1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90"/>
          <p:cNvSpPr txBox="1">
            <a:spLocks noGrp="1"/>
          </p:cNvSpPr>
          <p:nvPr>
            <p:ph type="title"/>
          </p:nvPr>
        </p:nvSpPr>
        <p:spPr>
          <a:xfrm>
            <a:off x="1" y="187050"/>
            <a:ext cx="121920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4800" b="1" dirty="0"/>
              <a:t>Early-Middle Stage</a:t>
            </a:r>
            <a:r>
              <a:rPr lang="en-US" sz="3200" b="1" dirty="0">
                <a:latin typeface="Arial"/>
                <a:cs typeface="Arial"/>
                <a:sym typeface="Arial"/>
              </a:rPr>
              <a:t> </a:t>
            </a:r>
            <a:br>
              <a:rPr lang="en-US" sz="3200" b="1" dirty="0">
                <a:latin typeface="Arial"/>
                <a:cs typeface="Arial"/>
                <a:sym typeface="Arial"/>
              </a:rPr>
            </a:br>
            <a:r>
              <a:rPr lang="en-US" sz="3800" dirty="0"/>
              <a:t>Increasing Problems and More Noticeable Difficulties</a:t>
            </a:r>
            <a:endParaRPr sz="5000" dirty="0"/>
          </a:p>
        </p:txBody>
      </p:sp>
      <p:sp>
        <p:nvSpPr>
          <p:cNvPr id="874" name="Google Shape;874;p90"/>
          <p:cNvSpPr txBox="1">
            <a:spLocks noGrp="1"/>
          </p:cNvSpPr>
          <p:nvPr>
            <p:ph type="body" idx="1"/>
          </p:nvPr>
        </p:nvSpPr>
        <p:spPr>
          <a:xfrm>
            <a:off x="528800" y="1658950"/>
            <a:ext cx="11663200" cy="51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1650" lvl="0" indent="-457200" algn="l" rtl="0">
              <a:spcBef>
                <a:spcPts val="0"/>
              </a:spcBef>
              <a:spcAft>
                <a:spcPts val="0"/>
              </a:spcAft>
              <a:buSzPts val="2900"/>
              <a:buFont typeface="Wingdings" panose="05000000000000000000" pitchFamily="2" charset="2"/>
              <a:buChar char="§"/>
            </a:pPr>
            <a:r>
              <a:rPr lang="en-US" dirty="0"/>
              <a:t>Maintains a sense of purpose in an activity, but may need </a:t>
            </a:r>
            <a:r>
              <a:rPr lang="en-US" dirty="0" smtClean="0"/>
              <a:t>reminders</a:t>
            </a:r>
            <a:endParaRPr dirty="0"/>
          </a:p>
          <a:p>
            <a:pPr marL="501650" lvl="0" indent="-457200" algn="l" rtl="0">
              <a:spcBef>
                <a:spcPts val="1000"/>
              </a:spcBef>
              <a:spcAft>
                <a:spcPts val="0"/>
              </a:spcAft>
              <a:buSzPts val="2900"/>
              <a:buFont typeface="Wingdings" panose="05000000000000000000" pitchFamily="2" charset="2"/>
              <a:buChar char="§"/>
            </a:pPr>
            <a:r>
              <a:rPr lang="en-US" dirty="0"/>
              <a:t>More easily distracted – may need help staying on </a:t>
            </a:r>
            <a:r>
              <a:rPr lang="en-US" dirty="0" smtClean="0"/>
              <a:t>task</a:t>
            </a:r>
            <a:endParaRPr dirty="0"/>
          </a:p>
          <a:p>
            <a:pPr marL="501650" lvl="0" indent="-457200" algn="l" rtl="0">
              <a:spcBef>
                <a:spcPts val="1000"/>
              </a:spcBef>
              <a:spcAft>
                <a:spcPts val="0"/>
              </a:spcAft>
              <a:buSzPts val="2900"/>
              <a:buFont typeface="Wingdings" panose="05000000000000000000" pitchFamily="2" charset="2"/>
              <a:buChar char="§"/>
            </a:pPr>
            <a:r>
              <a:rPr lang="en-US" dirty="0"/>
              <a:t>May benefit from help structuring </a:t>
            </a:r>
            <a:r>
              <a:rPr lang="en-US" dirty="0" smtClean="0"/>
              <a:t>tasks</a:t>
            </a:r>
            <a:endParaRPr dirty="0"/>
          </a:p>
          <a:p>
            <a:pPr marL="501650" lvl="0" indent="-457200" algn="l" rtl="0">
              <a:spcBef>
                <a:spcPts val="1000"/>
              </a:spcBef>
              <a:spcAft>
                <a:spcPts val="0"/>
              </a:spcAft>
              <a:buSzPts val="2900"/>
              <a:buFont typeface="Wingdings" panose="05000000000000000000" pitchFamily="2" charset="2"/>
              <a:buChar char="§"/>
            </a:pPr>
            <a:r>
              <a:rPr lang="en-US" dirty="0"/>
              <a:t>Can do simple and familiar </a:t>
            </a:r>
            <a:r>
              <a:rPr lang="en-US" dirty="0" smtClean="0"/>
              <a:t>tasks</a:t>
            </a:r>
            <a:endParaRPr dirty="0"/>
          </a:p>
          <a:p>
            <a:pPr marL="501650" lvl="0" indent="-457200" algn="l" rtl="0">
              <a:spcBef>
                <a:spcPts val="1000"/>
              </a:spcBef>
              <a:spcAft>
                <a:spcPts val="0"/>
              </a:spcAft>
              <a:buSzPts val="2900"/>
              <a:buFont typeface="Wingdings" panose="05000000000000000000" pitchFamily="2" charset="2"/>
              <a:buChar char="§"/>
            </a:pPr>
            <a:r>
              <a:rPr lang="en-US" dirty="0"/>
              <a:t>Performance quality begins to </a:t>
            </a:r>
            <a:r>
              <a:rPr lang="en-US" dirty="0" smtClean="0"/>
              <a:t>decline</a:t>
            </a:r>
            <a:endParaRPr dirty="0"/>
          </a:p>
          <a:p>
            <a:pPr marL="501650" lvl="0" indent="-457200" algn="l" rtl="0">
              <a:spcBef>
                <a:spcPts val="1000"/>
              </a:spcBef>
              <a:spcAft>
                <a:spcPts val="0"/>
              </a:spcAft>
              <a:buSzPts val="2900"/>
              <a:buFont typeface="Wingdings" panose="05000000000000000000" pitchFamily="2" charset="2"/>
              <a:buChar char="§"/>
            </a:pPr>
            <a:r>
              <a:rPr lang="en-US" dirty="0"/>
              <a:t>Language still works for giving </a:t>
            </a:r>
            <a:r>
              <a:rPr lang="en-US" dirty="0" smtClean="0"/>
              <a:t>direction</a:t>
            </a:r>
            <a:endParaRPr dirty="0"/>
          </a:p>
          <a:p>
            <a:pPr marL="958850" lvl="1" indent="-457200" algn="l" rtl="0">
              <a:spcBef>
                <a:spcPts val="1000"/>
              </a:spcBef>
              <a:spcAft>
                <a:spcPts val="0"/>
              </a:spcAft>
              <a:buSzPts val="2900"/>
              <a:buFont typeface="Arial" panose="020B0604020202020204" pitchFamily="34" charset="0"/>
              <a:buChar char="•"/>
            </a:pPr>
            <a:r>
              <a:rPr lang="en-US" sz="2800" dirty="0"/>
              <a:t>Short concrete directions with visual cues may </a:t>
            </a:r>
            <a:r>
              <a:rPr lang="en-US" sz="2800" dirty="0" smtClean="0"/>
              <a:t>help</a:t>
            </a:r>
            <a:endParaRPr sz="2800" dirty="0"/>
          </a:p>
          <a:p>
            <a:pPr marL="501650" lvl="0" indent="-457200" algn="l" rtl="0">
              <a:spcBef>
                <a:spcPts val="1000"/>
              </a:spcBef>
              <a:spcAft>
                <a:spcPts val="0"/>
              </a:spcAft>
              <a:buSzPts val="2900"/>
              <a:buFont typeface="Wingdings" panose="05000000000000000000" pitchFamily="2" charset="2"/>
              <a:buChar char="§"/>
            </a:pPr>
            <a:r>
              <a:rPr lang="en-US" dirty="0"/>
              <a:t>Problems in all areas of thinking are </a:t>
            </a:r>
            <a:r>
              <a:rPr lang="en-US" dirty="0" smtClean="0"/>
              <a:t>evident</a:t>
            </a:r>
            <a:endParaRPr dirty="0"/>
          </a:p>
          <a:p>
            <a:pPr marL="50165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900"/>
              <a:buFont typeface="Wingdings" panose="05000000000000000000" pitchFamily="2" charset="2"/>
              <a:buChar char="§"/>
            </a:pPr>
            <a:r>
              <a:rPr lang="en-US" dirty="0"/>
              <a:t>Increasing chance for emotional reactivity (frustration, withdrawal, etc</a:t>
            </a:r>
            <a:r>
              <a:rPr lang="en-US" dirty="0" smtClean="0"/>
              <a:t>.)</a:t>
            </a: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B18EBA-B638-4AD8-9C27-3726D887B9A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91"/>
          <p:cNvSpPr txBox="1">
            <a:spLocks noGrp="1"/>
          </p:cNvSpPr>
          <p:nvPr>
            <p:ph type="title"/>
          </p:nvPr>
        </p:nvSpPr>
        <p:spPr>
          <a:xfrm>
            <a:off x="107576" y="228600"/>
            <a:ext cx="119769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800" b="1" dirty="0"/>
              <a:t>Late-Middle Stage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8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800" dirty="0"/>
              <a:t>Dependent; Confused by Tasks and Activities</a:t>
            </a:r>
            <a:endParaRPr sz="3800" dirty="0"/>
          </a:p>
        </p:txBody>
      </p:sp>
      <p:sp>
        <p:nvSpPr>
          <p:cNvPr id="880" name="Google Shape;880;p91"/>
          <p:cNvSpPr txBox="1">
            <a:spLocks noGrp="1"/>
          </p:cNvSpPr>
          <p:nvPr>
            <p:ph type="body" idx="1"/>
          </p:nvPr>
        </p:nvSpPr>
        <p:spPr>
          <a:xfrm>
            <a:off x="1338550" y="1549700"/>
            <a:ext cx="10030800" cy="50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53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§"/>
            </a:pPr>
            <a:r>
              <a:rPr lang="en-US" sz="3200" dirty="0"/>
              <a:t>Easily loses track of the purpose of a task</a:t>
            </a:r>
            <a:endParaRPr sz="3200" dirty="0"/>
          </a:p>
          <a:p>
            <a:pPr marL="4953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SzPts val="3000"/>
              <a:buFont typeface="Wingdings" panose="05000000000000000000" pitchFamily="2" charset="2"/>
              <a:buChar char="§"/>
            </a:pPr>
            <a:r>
              <a:rPr lang="en-US" sz="3200" dirty="0"/>
              <a:t>Needs help getting through tasks and activities</a:t>
            </a:r>
            <a:endParaRPr sz="3200" dirty="0"/>
          </a:p>
          <a:p>
            <a:pPr marL="952500" lvl="1" indent="-457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Arial" panose="020B0604020202020204" pitchFamily="34" charset="0"/>
              <a:buChar char="•"/>
            </a:pPr>
            <a:r>
              <a:rPr lang="en-US" sz="3200" dirty="0"/>
              <a:t>Can keep order of tasks with help</a:t>
            </a:r>
            <a:endParaRPr sz="3200" dirty="0"/>
          </a:p>
          <a:p>
            <a:pPr marL="952500" lvl="1" indent="-457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Arial" panose="020B0604020202020204" pitchFamily="34" charset="0"/>
              <a:buChar char="•"/>
            </a:pPr>
            <a:r>
              <a:rPr lang="en-US" sz="3200" dirty="0"/>
              <a:t>May be able to complete 2 to 3 steps on own</a:t>
            </a:r>
            <a:endParaRPr sz="3200" dirty="0"/>
          </a:p>
          <a:p>
            <a:pPr marL="952500" lvl="1" indent="-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Arial" panose="020B0604020202020204" pitchFamily="34" charset="0"/>
              <a:buChar char="•"/>
            </a:pPr>
            <a:r>
              <a:rPr lang="en-US" sz="3200" dirty="0"/>
              <a:t>Benefits from concrete, step-by-step guidance:          </a:t>
            </a:r>
            <a:endParaRPr lang="en-US" sz="3200" dirty="0" smtClean="0"/>
          </a:p>
          <a:p>
            <a:pPr marL="495300" lvl="1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3200" dirty="0"/>
              <a:t> </a:t>
            </a:r>
            <a:r>
              <a:rPr lang="en-US" sz="3200" dirty="0" smtClean="0"/>
              <a:t>    Visual </a:t>
            </a:r>
            <a:r>
              <a:rPr lang="en-US" sz="3200" dirty="0"/>
              <a:t>and tactile cues; </a:t>
            </a:r>
            <a:r>
              <a:rPr lang="en-US" sz="3200" dirty="0" smtClean="0"/>
              <a:t>Simplified </a:t>
            </a:r>
            <a:r>
              <a:rPr lang="en-US" sz="3200" dirty="0"/>
              <a:t>language</a:t>
            </a:r>
            <a:endParaRPr sz="3200" dirty="0"/>
          </a:p>
          <a:p>
            <a:pPr marL="4953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§"/>
            </a:pPr>
            <a:r>
              <a:rPr lang="en-US" sz="3200" dirty="0"/>
              <a:t>All thinking powers severely </a:t>
            </a:r>
            <a:r>
              <a:rPr lang="en-US" sz="3200" dirty="0" smtClean="0"/>
              <a:t>impaired; Easily </a:t>
            </a:r>
            <a:r>
              <a:rPr lang="en-US" sz="3200" dirty="0"/>
              <a:t>distracted</a:t>
            </a:r>
            <a:endParaRPr sz="3200" dirty="0"/>
          </a:p>
          <a:p>
            <a:pPr marL="4953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§"/>
            </a:pPr>
            <a:r>
              <a:rPr lang="en-US" sz="3200" dirty="0"/>
              <a:t>May forget family members and even caregiver</a:t>
            </a:r>
            <a:endParaRPr sz="3200" dirty="0"/>
          </a:p>
          <a:p>
            <a:pPr marL="4953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3000"/>
              <a:buFont typeface="Wingdings" panose="05000000000000000000" pitchFamily="2" charset="2"/>
              <a:buChar char="§"/>
            </a:pPr>
            <a:r>
              <a:rPr lang="en-US" sz="3200" dirty="0"/>
              <a:t>Less emotional control – easily frustrated</a:t>
            </a:r>
            <a:endParaRPr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FABC8D-AFD5-4E74-BCF1-C6F425FBC63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800" b="1" dirty="0">
                <a:solidFill>
                  <a:schemeClr val="tx1"/>
                </a:solidFill>
              </a:rPr>
              <a:t>Late Stage</a:t>
            </a:r>
            <a:r>
              <a:rPr lang="en-US" sz="4800" b="1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 </a:t>
            </a:r>
            <a:br>
              <a:rPr lang="en-US" sz="4800" b="1" dirty="0">
                <a:solidFill>
                  <a:schemeClr val="tx1"/>
                </a:solidFill>
                <a:latin typeface="Arial"/>
                <a:cs typeface="Arial"/>
                <a:sym typeface="Arial"/>
              </a:rPr>
            </a:br>
            <a:r>
              <a:rPr lang="en-US" sz="3800" dirty="0">
                <a:solidFill>
                  <a:schemeClr val="tx1"/>
                </a:solidFill>
              </a:rPr>
              <a:t>Minimal Ability</a:t>
            </a:r>
            <a:endParaRPr sz="3800" dirty="0">
              <a:solidFill>
                <a:schemeClr val="tx1"/>
              </a:solidFill>
            </a:endParaRPr>
          </a:p>
        </p:txBody>
      </p:sp>
      <p:sp>
        <p:nvSpPr>
          <p:cNvPr id="886" name="Google Shape;886;p92"/>
          <p:cNvSpPr txBox="1">
            <a:spLocks noGrp="1"/>
          </p:cNvSpPr>
          <p:nvPr>
            <p:ph type="body" idx="1"/>
          </p:nvPr>
        </p:nvSpPr>
        <p:spPr>
          <a:xfrm>
            <a:off x="1055514" y="1083729"/>
            <a:ext cx="11035225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indent="-457200">
              <a:lnSpc>
                <a:spcPct val="100000"/>
              </a:lnSpc>
              <a:spcBef>
                <a:spcPts val="800"/>
              </a:spcBef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Contented Involvement is still </a:t>
            </a:r>
            <a:r>
              <a:rPr lang="en-US" sz="3200" dirty="0" smtClean="0"/>
              <a:t>possible!</a:t>
            </a:r>
          </a:p>
          <a:p>
            <a:pPr marL="469900" indent="-457200">
              <a:lnSpc>
                <a:spcPct val="100000"/>
              </a:lnSpc>
              <a:spcBef>
                <a:spcPts val="800"/>
              </a:spcBef>
              <a:buSzPts val="3400"/>
              <a:buFont typeface="Wingdings" panose="05000000000000000000" pitchFamily="2" charset="2"/>
              <a:buChar char="§"/>
            </a:pPr>
            <a:r>
              <a:rPr lang="en-US" sz="3200" dirty="0" smtClean="0"/>
              <a:t>Sense </a:t>
            </a:r>
            <a:r>
              <a:rPr lang="en-US" sz="3200" dirty="0"/>
              <a:t>of purpose is weak or </a:t>
            </a:r>
            <a:r>
              <a:rPr lang="en-US" sz="3200" dirty="0" smtClean="0"/>
              <a:t>gone</a:t>
            </a:r>
            <a:endParaRPr sz="3200" dirty="0"/>
          </a:p>
          <a:p>
            <a:pPr marL="469900" lvl="0" indent="-457200" algn="l" rtl="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Sense of order is </a:t>
            </a:r>
            <a:r>
              <a:rPr lang="en-US" sz="3200" dirty="0" smtClean="0"/>
              <a:t>weak</a:t>
            </a:r>
            <a:endParaRPr sz="3200" dirty="0"/>
          </a:p>
          <a:p>
            <a:pPr marL="927100" lvl="1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Font typeface="Arial" panose="020B0604020202020204" pitchFamily="34" charset="0"/>
              <a:buChar char="•"/>
            </a:pPr>
            <a:r>
              <a:rPr lang="en-US" dirty="0"/>
              <a:t>Concrete visual and tactile cues are more </a:t>
            </a:r>
            <a:r>
              <a:rPr lang="en-US" dirty="0" smtClean="0"/>
              <a:t>effective</a:t>
            </a:r>
            <a:endParaRPr dirty="0"/>
          </a:p>
          <a:p>
            <a:pPr marL="927100" lvl="1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Font typeface="Arial" panose="020B0604020202020204" pitchFamily="34" charset="0"/>
              <a:buChar char="•"/>
            </a:pPr>
            <a:r>
              <a:rPr lang="en-US" dirty="0" smtClean="0"/>
              <a:t>Person </a:t>
            </a:r>
            <a:r>
              <a:rPr lang="en-US" dirty="0"/>
              <a:t>may or may not relate to </a:t>
            </a:r>
            <a:r>
              <a:rPr lang="en-US" dirty="0" smtClean="0"/>
              <a:t>objects</a:t>
            </a:r>
            <a:endParaRPr dirty="0"/>
          </a:p>
          <a:p>
            <a:pPr marL="469900" lvl="0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Powers of thinking are weak and not </a:t>
            </a:r>
            <a:r>
              <a:rPr lang="en-US" sz="3200" dirty="0" smtClean="0"/>
              <a:t>reliable</a:t>
            </a:r>
            <a:endParaRPr sz="3200" dirty="0"/>
          </a:p>
          <a:p>
            <a:pPr marL="469900" lvl="0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Involvement in activities may shift to passive </a:t>
            </a:r>
            <a:r>
              <a:rPr lang="en-US" sz="3200" dirty="0" smtClean="0"/>
              <a:t>engagement</a:t>
            </a:r>
            <a:endParaRPr sz="3200" dirty="0"/>
          </a:p>
          <a:p>
            <a:pPr marL="469900" lvl="0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Confusion is a constant </a:t>
            </a:r>
            <a:r>
              <a:rPr lang="en-US" sz="3200" dirty="0" smtClean="0"/>
              <a:t>possibility</a:t>
            </a:r>
            <a:endParaRPr sz="3200" dirty="0"/>
          </a:p>
          <a:p>
            <a:pPr marL="469900" lvl="0" indent="-457200" algn="l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SzPts val="3400"/>
              <a:buFont typeface="Wingdings" panose="05000000000000000000" pitchFamily="2" charset="2"/>
              <a:buChar char="§"/>
            </a:pPr>
            <a:r>
              <a:rPr lang="en-US" sz="3200" dirty="0"/>
              <a:t>Eventually, little awareness; </a:t>
            </a:r>
            <a:r>
              <a:rPr lang="en-US" sz="3200" dirty="0" smtClean="0"/>
              <a:t>person </a:t>
            </a:r>
            <a:r>
              <a:rPr lang="en-US" sz="3200" dirty="0"/>
              <a:t>needs total </a:t>
            </a:r>
            <a:r>
              <a:rPr lang="en-US" sz="3200" dirty="0" smtClean="0"/>
              <a:t>care</a:t>
            </a:r>
            <a:endParaRPr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8645784-3B87-4467-BF25-1AD692DDAFB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93"/>
          <p:cNvSpPr txBox="1">
            <a:spLocks noGrp="1"/>
          </p:cNvSpPr>
          <p:nvPr>
            <p:ph type="title"/>
          </p:nvPr>
        </p:nvSpPr>
        <p:spPr>
          <a:xfrm>
            <a:off x="1981200" y="3810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 dirty="0"/>
              <a:t>End of Late Stage</a:t>
            </a:r>
            <a:endParaRPr sz="4800" b="1" dirty="0"/>
          </a:p>
        </p:txBody>
      </p:sp>
      <p:sp>
        <p:nvSpPr>
          <p:cNvPr id="893" name="Google Shape;893;p93"/>
          <p:cNvSpPr txBox="1">
            <a:spLocks noGrp="1"/>
          </p:cNvSpPr>
          <p:nvPr>
            <p:ph type="body" idx="1"/>
          </p:nvPr>
        </p:nvSpPr>
        <p:spPr>
          <a:xfrm>
            <a:off x="1981200" y="2431527"/>
            <a:ext cx="8068800" cy="23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§"/>
            </a:pPr>
            <a:r>
              <a:rPr lang="en-US" sz="3600" dirty="0"/>
              <a:t>Little or no awareness</a:t>
            </a:r>
            <a:endParaRPr sz="3600" dirty="0"/>
          </a:p>
          <a:p>
            <a:pPr marL="5207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§"/>
            </a:pPr>
            <a:r>
              <a:rPr lang="en-US" sz="3600" dirty="0"/>
              <a:t>Sleeps much of the time</a:t>
            </a:r>
            <a:endParaRPr sz="3600" dirty="0"/>
          </a:p>
          <a:p>
            <a:pPr marL="5207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§"/>
            </a:pPr>
            <a:r>
              <a:rPr lang="en-US" sz="3600" dirty="0"/>
              <a:t>Total care</a:t>
            </a:r>
            <a:endParaRPr sz="3600" dirty="0"/>
          </a:p>
        </p:txBody>
      </p:sp>
      <p:sp>
        <p:nvSpPr>
          <p:cNvPr id="894" name="Google Shape;894;p93"/>
          <p:cNvSpPr txBox="1"/>
          <p:nvPr/>
        </p:nvSpPr>
        <p:spPr>
          <a:xfrm>
            <a:off x="1586425" y="1737477"/>
            <a:ext cx="51888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bed and unresponsive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FF307B7-22F8-4834-8289-5BBB10DABA8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94"/>
          <p:cNvSpPr txBox="1">
            <a:spLocks noGrp="1"/>
          </p:cNvSpPr>
          <p:nvPr>
            <p:ph type="title"/>
          </p:nvPr>
        </p:nvSpPr>
        <p:spPr>
          <a:xfrm>
            <a:off x="3889800" y="2458624"/>
            <a:ext cx="4412400" cy="17553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dirty="0"/>
              <a:t>Strengths</a:t>
            </a: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F603E1E-DFAE-437C-87AE-060D92EBFEE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95"/>
          <p:cNvSpPr/>
          <p:nvPr/>
        </p:nvSpPr>
        <p:spPr>
          <a:xfrm>
            <a:off x="231350" y="148725"/>
            <a:ext cx="11960700" cy="9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Remaining Strengths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95"/>
          <p:cNvSpPr/>
          <p:nvPr/>
        </p:nvSpPr>
        <p:spPr>
          <a:xfrm>
            <a:off x="1580444" y="1600200"/>
            <a:ext cx="9375856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5473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Wingdings" panose="05000000000000000000" pitchFamily="2" charset="2"/>
              <a:buChar char="§"/>
            </a:pPr>
            <a:r>
              <a:rPr lang="en-US" sz="3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Completely independent</a:t>
            </a: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4737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Wingdings" panose="05000000000000000000" pitchFamily="2" charset="2"/>
              <a:buChar char="§"/>
            </a:pPr>
            <a:r>
              <a:rPr lang="en-US" sz="3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Acts effectively with some guidance</a:t>
            </a:r>
          </a:p>
          <a:p>
            <a:pPr marL="457200" marR="0" lvl="0" indent="-54737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Wingdings" panose="05000000000000000000" pitchFamily="2" charset="2"/>
              <a:buChar char="§"/>
            </a:pPr>
            <a:r>
              <a:rPr lang="en-US" sz="3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Able to continue task with help starting </a:t>
            </a:r>
          </a:p>
          <a:p>
            <a:pPr marL="484188" marR="0" lvl="0" indent="-573088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Wingdings" panose="05000000000000000000" pitchFamily="2" charset="2"/>
              <a:buChar char="§"/>
            </a:pPr>
            <a:r>
              <a:rPr lang="en-US" sz="3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Follows </a:t>
            </a:r>
            <a:r>
              <a:rPr lang="en-US" sz="3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directions appropriately; </a:t>
            </a:r>
            <a:r>
              <a:rPr lang="en-US" sz="3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</a:t>
            </a:r>
          </a:p>
          <a:p>
            <a: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500"/>
            </a:pPr>
            <a:r>
              <a:rPr lang="en-US" sz="3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if given simple tasks</a:t>
            </a: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4737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Wingdings" panose="05000000000000000000" pitchFamily="2" charset="2"/>
              <a:buChar char="§"/>
            </a:pPr>
            <a:r>
              <a:rPr lang="en-US" sz="3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perform with step-by-step directions</a:t>
            </a: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4737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Wingdings" panose="05000000000000000000" pitchFamily="2" charset="2"/>
              <a:buChar char="§"/>
            </a:pPr>
            <a:r>
              <a:rPr lang="en-US" sz="3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Cooperates with care provided by others</a:t>
            </a: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4F4EA8-4C89-43BD-8BF0-565A2690527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96"/>
          <p:cNvSpPr txBox="1">
            <a:spLocks noGrp="1"/>
          </p:cNvSpPr>
          <p:nvPr>
            <p:ph type="title"/>
          </p:nvPr>
        </p:nvSpPr>
        <p:spPr>
          <a:xfrm>
            <a:off x="0" y="231350"/>
            <a:ext cx="121920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/>
              <a:t>Try It at Home</a:t>
            </a:r>
            <a:endParaRPr sz="4800" b="1"/>
          </a:p>
        </p:txBody>
      </p:sp>
      <p:sp>
        <p:nvSpPr>
          <p:cNvPr id="914" name="Google Shape;914;p96"/>
          <p:cNvSpPr txBox="1">
            <a:spLocks noGrp="1"/>
          </p:cNvSpPr>
          <p:nvPr>
            <p:ph type="body" idx="1"/>
          </p:nvPr>
        </p:nvSpPr>
        <p:spPr>
          <a:xfrm>
            <a:off x="1407288" y="1339170"/>
            <a:ext cx="9565511" cy="4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317500">
              <a:spcAft>
                <a:spcPts val="600"/>
              </a:spcAft>
              <a:buSzPts val="3200"/>
              <a:buChar char="❏"/>
            </a:pPr>
            <a:r>
              <a:rPr lang="en-US" sz="3200" dirty="0"/>
              <a:t> Review </a:t>
            </a:r>
            <a:r>
              <a:rPr lang="en-US" sz="3200" b="1" dirty="0"/>
              <a:t>Weekly Session </a:t>
            </a:r>
            <a:r>
              <a:rPr lang="en-US" sz="3200" b="1" dirty="0" smtClean="0"/>
              <a:t>3 </a:t>
            </a:r>
            <a:r>
              <a:rPr lang="en-US" sz="3200" dirty="0"/>
              <a:t>in the Caregiver’s </a:t>
            </a:r>
            <a:r>
              <a:rPr lang="en-US" sz="3200" dirty="0" smtClean="0"/>
              <a:t>Manual.</a:t>
            </a:r>
          </a:p>
          <a:p>
            <a:pPr marL="228600" lvl="0" indent="-317500">
              <a:spcAft>
                <a:spcPts val="600"/>
              </a:spcAft>
              <a:buSzPts val="3200"/>
              <a:buChar char="❏"/>
            </a:pPr>
            <a:r>
              <a:rPr lang="en-US" sz="3200" dirty="0" smtClean="0"/>
              <a:t> Estimate your person’s stage. </a:t>
            </a:r>
          </a:p>
          <a:p>
            <a:pPr marL="28575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SzPts val="3200"/>
              <a:buChar char="❏"/>
            </a:pPr>
            <a:r>
              <a:rPr lang="en-US" sz="3200" dirty="0" smtClean="0"/>
              <a:t> </a:t>
            </a:r>
            <a:r>
              <a:rPr lang="en-US" sz="3200" dirty="0"/>
              <a:t>Continue to work on Tasks and Activities </a:t>
            </a:r>
            <a:r>
              <a:rPr lang="en-US" sz="3200" dirty="0" smtClean="0"/>
              <a:t>Grid. </a:t>
            </a:r>
            <a:endParaRPr lang="en-US" sz="3200" dirty="0"/>
          </a:p>
          <a:p>
            <a:pPr marL="28575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SzPts val="3200"/>
              <a:buChar char="❏"/>
            </a:pPr>
            <a:r>
              <a:rPr lang="en-US" sz="3200" dirty="0"/>
              <a:t> Identify his/her </a:t>
            </a:r>
            <a:r>
              <a:rPr lang="en-US" sz="3200" dirty="0" smtClean="0"/>
              <a:t>strengths and problematic behaviors</a:t>
            </a:r>
            <a:endParaRPr lang="en-US" sz="3200" dirty="0"/>
          </a:p>
          <a:p>
            <a:pPr marL="2286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SzPts val="3200"/>
              <a:buChar char="❏"/>
            </a:pPr>
            <a:r>
              <a:rPr lang="en-US" sz="3200" dirty="0"/>
              <a:t> </a:t>
            </a:r>
            <a:r>
              <a:rPr lang="en-US" sz="3200" dirty="0" smtClean="0"/>
              <a:t>Look </a:t>
            </a:r>
            <a:r>
              <a:rPr lang="en-US" sz="3200" dirty="0"/>
              <a:t>for </a:t>
            </a:r>
            <a:r>
              <a:rPr lang="en-US" sz="3200" dirty="0" smtClean="0"/>
              <a:t>patterns and influences.</a:t>
            </a:r>
            <a:endParaRPr sz="3200" dirty="0"/>
          </a:p>
          <a:p>
            <a:pPr marL="2286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SzPts val="3200"/>
              <a:buChar char="❏"/>
            </a:pPr>
            <a:r>
              <a:rPr lang="en-US" sz="3200" dirty="0"/>
              <a:t> Identify enjoyable activities for your </a:t>
            </a:r>
            <a:r>
              <a:rPr lang="en-US" sz="3200" dirty="0" smtClean="0"/>
              <a:t>person.</a:t>
            </a:r>
            <a:endParaRPr sz="3200" dirty="0"/>
          </a:p>
          <a:p>
            <a:pPr marL="2286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SzPts val="3200"/>
              <a:buChar char="❏"/>
            </a:pPr>
            <a:r>
              <a:rPr lang="en-US" sz="3200" dirty="0"/>
              <a:t> Engage in at least one self-care </a:t>
            </a:r>
            <a:r>
              <a:rPr lang="en-US" sz="3200" dirty="0" smtClean="0"/>
              <a:t>activity.</a:t>
            </a:r>
            <a:endParaRPr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A4480BC-71BB-4149-A056-DCCF9EBA505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53DE0E-8C08-4DF8-A362-A74697B4BBE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9550"/>
            <a:ext cx="4071261" cy="125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67" y="2697163"/>
            <a:ext cx="5691421" cy="350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495;p56"/>
          <p:cNvSpPr txBox="1">
            <a:spLocks/>
          </p:cNvSpPr>
          <p:nvPr/>
        </p:nvSpPr>
        <p:spPr>
          <a:xfrm>
            <a:off x="94686" y="1197048"/>
            <a:ext cx="11995714" cy="18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US" b="1" kern="0" dirty="0" smtClean="0"/>
              <a:t>Session 4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9207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98"/>
          <p:cNvSpPr txBox="1">
            <a:spLocks noGrp="1"/>
          </p:cNvSpPr>
          <p:nvPr>
            <p:ph type="title"/>
          </p:nvPr>
        </p:nvSpPr>
        <p:spPr>
          <a:xfrm>
            <a:off x="1981200" y="3810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4800" b="1"/>
              <a:t>Session 4 Objectives</a:t>
            </a:r>
            <a:endParaRPr sz="4800"/>
          </a:p>
        </p:txBody>
      </p:sp>
      <p:sp>
        <p:nvSpPr>
          <p:cNvPr id="926" name="Google Shape;926;p98"/>
          <p:cNvSpPr txBox="1">
            <a:spLocks noGrp="1"/>
          </p:cNvSpPr>
          <p:nvPr>
            <p:ph type="body" idx="1"/>
          </p:nvPr>
        </p:nvSpPr>
        <p:spPr>
          <a:xfrm>
            <a:off x="1729650" y="1933450"/>
            <a:ext cx="9909194" cy="41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Wingdings" panose="05000000000000000000" pitchFamily="2" charset="2"/>
              <a:buChar char="§"/>
            </a:pPr>
            <a:r>
              <a:rPr lang="en-US" sz="3600" dirty="0"/>
              <a:t>Discuss estimates of progressive stages – “starting </a:t>
            </a:r>
            <a:r>
              <a:rPr lang="en-US" sz="3600" dirty="0" smtClean="0"/>
              <a:t>points”</a:t>
            </a:r>
            <a:endParaRPr sz="3600" dirty="0"/>
          </a:p>
          <a:p>
            <a:pPr marL="8001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sz="2000" dirty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Wingdings" panose="05000000000000000000" pitchFamily="2" charset="2"/>
              <a:buChar char="§"/>
            </a:pPr>
            <a:r>
              <a:rPr lang="en-US" sz="3600" dirty="0"/>
              <a:t>Introduce anchors of Contented </a:t>
            </a:r>
            <a:r>
              <a:rPr lang="en-US" sz="3600" dirty="0" smtClean="0"/>
              <a:t>Involvement</a:t>
            </a:r>
            <a:endParaRPr sz="3600" dirty="0"/>
          </a:p>
          <a:p>
            <a:pPr marL="8001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sz="2000" dirty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3600"/>
              <a:buFont typeface="Wingdings" panose="05000000000000000000" pitchFamily="2" charset="2"/>
              <a:buChar char="§"/>
            </a:pPr>
            <a:r>
              <a:rPr lang="en-US" sz="3600" dirty="0"/>
              <a:t>Match structure, support, and personal preferences to </a:t>
            </a:r>
            <a:r>
              <a:rPr lang="en-US" sz="3600" dirty="0" smtClean="0"/>
              <a:t>strengths</a:t>
            </a:r>
            <a:endParaRPr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BA326DE-BE9C-4907-A34B-854BDD88A8F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99"/>
          <p:cNvGrpSpPr/>
          <p:nvPr/>
        </p:nvGrpSpPr>
        <p:grpSpPr>
          <a:xfrm>
            <a:off x="2006072" y="930242"/>
            <a:ext cx="8179855" cy="5441939"/>
            <a:chOff x="599563" y="91688"/>
            <a:chExt cx="6223735" cy="5044905"/>
          </a:xfrm>
        </p:grpSpPr>
        <p:sp>
          <p:nvSpPr>
            <p:cNvPr id="932" name="Google Shape;932;p99"/>
            <p:cNvSpPr/>
            <p:nvPr/>
          </p:nvSpPr>
          <p:spPr>
            <a:xfrm>
              <a:off x="2703065" y="1818990"/>
              <a:ext cx="2061600" cy="1875900"/>
            </a:xfrm>
            <a:prstGeom prst="roundRect">
              <a:avLst>
                <a:gd name="adj" fmla="val 24751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99"/>
            <p:cNvSpPr txBox="1"/>
            <p:nvPr/>
          </p:nvSpPr>
          <p:spPr>
            <a:xfrm>
              <a:off x="2715893" y="1819060"/>
              <a:ext cx="2037000" cy="187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800" b="1">
                  <a:solidFill>
                    <a:schemeClr val="dk1"/>
                  </a:solidFill>
                </a:rPr>
                <a:t>Content and Involved Task</a:t>
              </a:r>
              <a:endParaRPr/>
            </a:p>
          </p:txBody>
        </p:sp>
        <p:sp>
          <p:nvSpPr>
            <p:cNvPr id="934" name="Google Shape;934;p99"/>
            <p:cNvSpPr/>
            <p:nvPr/>
          </p:nvSpPr>
          <p:spPr>
            <a:xfrm rot="-5400000">
              <a:off x="3490134" y="1803161"/>
              <a:ext cx="4554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935" name="Google Shape;935;p99"/>
            <p:cNvSpPr/>
            <p:nvPr/>
          </p:nvSpPr>
          <p:spPr>
            <a:xfrm>
              <a:off x="2900827" y="91688"/>
              <a:ext cx="1634100" cy="1483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99"/>
            <p:cNvSpPr txBox="1"/>
            <p:nvPr/>
          </p:nvSpPr>
          <p:spPr>
            <a:xfrm>
              <a:off x="2715795" y="108853"/>
              <a:ext cx="2037000" cy="148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Person</a:t>
              </a:r>
              <a:r>
                <a:rPr lang="en-US" sz="1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en-US" sz="17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(Likes and</a:t>
              </a:r>
              <a:endParaRPr sz="2000" dirty="0">
                <a:solidFill>
                  <a:schemeClr val="dk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Dislikes)</a:t>
              </a:r>
              <a:endParaRPr dirty="0"/>
            </a:p>
          </p:txBody>
        </p:sp>
        <p:sp>
          <p:nvSpPr>
            <p:cNvPr id="937" name="Google Shape;937;p99"/>
            <p:cNvSpPr/>
            <p:nvPr/>
          </p:nvSpPr>
          <p:spPr>
            <a:xfrm rot="2119304">
              <a:off x="4582080" y="3679821"/>
              <a:ext cx="277601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938" name="Google Shape;938;p99"/>
            <p:cNvSpPr/>
            <p:nvPr/>
          </p:nvSpPr>
          <p:spPr>
            <a:xfrm>
              <a:off x="4698398" y="3722724"/>
              <a:ext cx="2124900" cy="1376400"/>
            </a:xfrm>
            <a:prstGeom prst="roundRect">
              <a:avLst>
                <a:gd name="adj" fmla="val 16667"/>
              </a:avLst>
            </a:prstGeom>
            <a:solidFill>
              <a:srgbClr val="ACD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99"/>
            <p:cNvSpPr txBox="1"/>
            <p:nvPr/>
          </p:nvSpPr>
          <p:spPr>
            <a:xfrm>
              <a:off x="4698396" y="3575850"/>
              <a:ext cx="2124900" cy="148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Support</a:t>
              </a:r>
              <a:r>
                <a:rPr lang="en-US" sz="1100">
                  <a:solidFill>
                    <a:schemeClr val="dk1"/>
                  </a:solidFill>
                </a:rPr>
                <a:t/>
              </a:r>
              <a:br>
                <a:rPr lang="en-US" sz="1100">
                  <a:solidFill>
                    <a:schemeClr val="dk1"/>
                  </a:solidFill>
                </a:rPr>
              </a:br>
              <a:r>
                <a:rPr lang="en-US" sz="2000">
                  <a:solidFill>
                    <a:schemeClr val="dk1"/>
                  </a:solidFill>
                </a:rPr>
                <a:t>(Instruction, Guidance, and Encouragement)</a:t>
              </a:r>
              <a:endParaRPr sz="1600"/>
            </a:p>
          </p:txBody>
        </p:sp>
        <p:sp>
          <p:nvSpPr>
            <p:cNvPr id="940" name="Google Shape;940;p99"/>
            <p:cNvSpPr/>
            <p:nvPr/>
          </p:nvSpPr>
          <p:spPr>
            <a:xfrm rot="8712373">
              <a:off x="2536963" y="3677636"/>
              <a:ext cx="31965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941" name="Google Shape;941;p99"/>
            <p:cNvSpPr/>
            <p:nvPr/>
          </p:nvSpPr>
          <p:spPr>
            <a:xfrm>
              <a:off x="672377" y="3716798"/>
              <a:ext cx="2124900" cy="1376400"/>
            </a:xfrm>
            <a:prstGeom prst="roundRect">
              <a:avLst>
                <a:gd name="adj" fmla="val 31462"/>
              </a:avLst>
            </a:prstGeom>
            <a:solidFill>
              <a:srgbClr val="BDCF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99"/>
            <p:cNvSpPr txBox="1"/>
            <p:nvPr/>
          </p:nvSpPr>
          <p:spPr>
            <a:xfrm>
              <a:off x="599563" y="3760193"/>
              <a:ext cx="1902600" cy="13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600"/>
            </a:p>
          </p:txBody>
        </p:sp>
      </p:grpSp>
      <p:sp>
        <p:nvSpPr>
          <p:cNvPr id="943" name="Google Shape;943;p99"/>
          <p:cNvSpPr txBox="1">
            <a:spLocks noGrp="1"/>
          </p:cNvSpPr>
          <p:nvPr>
            <p:ph type="title"/>
          </p:nvPr>
        </p:nvSpPr>
        <p:spPr>
          <a:xfrm>
            <a:off x="634350" y="33242"/>
            <a:ext cx="10923300" cy="10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>Anchors of Contented Involvement</a:t>
            </a:r>
            <a:endParaRPr sz="4800" b="1" dirty="0"/>
          </a:p>
        </p:txBody>
      </p:sp>
      <p:sp>
        <p:nvSpPr>
          <p:cNvPr id="944" name="Google Shape;944;p99"/>
          <p:cNvSpPr txBox="1"/>
          <p:nvPr/>
        </p:nvSpPr>
        <p:spPr>
          <a:xfrm>
            <a:off x="2148300" y="5048450"/>
            <a:ext cx="2792700" cy="15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Structure</a:t>
            </a:r>
            <a:endParaRPr sz="180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(Nature and Set-Up</a:t>
            </a:r>
            <a:endParaRPr sz="20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of Tasks)</a:t>
            </a: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381E1D7-A910-4538-BC69-C0EBF0BA2A0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33209" y="6451913"/>
            <a:ext cx="4114800" cy="365125"/>
          </a:xfrm>
        </p:spPr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5CB237-82EC-4A48-9406-40FDD8F35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32037"/>
          </a:xfrm>
        </p:spPr>
        <p:txBody>
          <a:bodyPr/>
          <a:lstStyle/>
          <a:p>
            <a:r>
              <a:rPr lang="en-US" b="1" dirty="0" smtClean="0"/>
              <a:t>Exercise</a:t>
            </a:r>
            <a:br>
              <a:rPr lang="en-US" b="1" dirty="0" smtClean="0"/>
            </a:br>
            <a:r>
              <a:rPr lang="en-US" dirty="0" smtClean="0"/>
              <a:t>Roles of a Caregiver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0DE02B-87A5-451B-9C80-3C87F798627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98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12192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4800" b="1" dirty="0" smtClean="0"/>
              <a:t>Fit and Right Sizing for Task Design</a:t>
            </a:r>
            <a:endParaRPr sz="4800" dirty="0"/>
          </a:p>
        </p:txBody>
      </p:sp>
      <p:sp>
        <p:nvSpPr>
          <p:cNvPr id="926" name="Google Shape;926;p98"/>
          <p:cNvSpPr txBox="1">
            <a:spLocks noGrp="1"/>
          </p:cNvSpPr>
          <p:nvPr>
            <p:ph type="body" idx="1"/>
          </p:nvPr>
        </p:nvSpPr>
        <p:spPr>
          <a:xfrm>
            <a:off x="1729650" y="1933450"/>
            <a:ext cx="10462350" cy="41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Wingdings" panose="05000000000000000000" pitchFamily="2" charset="2"/>
              <a:buChar char="§"/>
            </a:pPr>
            <a:r>
              <a:rPr lang="en-US" sz="3600" b="1" dirty="0" smtClean="0"/>
              <a:t>Right Size the Task</a:t>
            </a:r>
          </a:p>
          <a:p>
            <a:pPr marL="1028700" lvl="1" indent="-571500">
              <a:spcBef>
                <a:spcPts val="0"/>
              </a:spcBef>
              <a:buSzPts val="3600"/>
              <a:buFont typeface="Arial" panose="020B0604020202020204" pitchFamily="34" charset="0"/>
              <a:buChar char="•"/>
            </a:pPr>
            <a:r>
              <a:rPr lang="en-US" sz="3200" dirty="0" smtClean="0"/>
              <a:t>Tasks fit the person’s likes and abilities</a:t>
            </a:r>
            <a:endParaRPr sz="3200" dirty="0"/>
          </a:p>
          <a:p>
            <a:pPr marL="8001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sz="2000" dirty="0"/>
          </a:p>
          <a:p>
            <a:pPr marL="571500" lvl="0" indent="-571500">
              <a:spcBef>
                <a:spcPts val="0"/>
              </a:spcBef>
              <a:buSzPts val="3600"/>
              <a:buFont typeface="Wingdings" panose="05000000000000000000" pitchFamily="2" charset="2"/>
              <a:buChar char="§"/>
            </a:pPr>
            <a:r>
              <a:rPr lang="en-US" sz="3600" b="1" dirty="0" smtClean="0"/>
              <a:t>Right Size the Structure</a:t>
            </a:r>
            <a:endParaRPr lang="en-US" sz="3600" b="1" dirty="0"/>
          </a:p>
          <a:p>
            <a:pPr marL="1028700" lvl="1" indent="-571500">
              <a:spcBef>
                <a:spcPts val="0"/>
              </a:spcBef>
              <a:buSzPts val="3600"/>
              <a:buFont typeface="Arial" panose="020B0604020202020204" pitchFamily="34" charset="0"/>
              <a:buChar char="•"/>
            </a:pPr>
            <a:r>
              <a:rPr lang="en-US" sz="3200" dirty="0" smtClean="0"/>
              <a:t>Set up of task and surroundings fit the person’s strengths</a:t>
            </a:r>
            <a:endParaRPr lang="en-US" sz="3600" dirty="0"/>
          </a:p>
          <a:p>
            <a:pPr marL="457200" lvl="1" indent="0">
              <a:spcBef>
                <a:spcPts val="0"/>
              </a:spcBef>
              <a:buSzPts val="3600"/>
              <a:buNone/>
            </a:pPr>
            <a:endParaRPr sz="2000" dirty="0"/>
          </a:p>
          <a:p>
            <a:pPr marL="571500" lvl="0" indent="-571500">
              <a:spcBef>
                <a:spcPts val="0"/>
              </a:spcBef>
              <a:buSzPts val="3600"/>
              <a:buFont typeface="Wingdings" panose="05000000000000000000" pitchFamily="2" charset="2"/>
              <a:buChar char="§"/>
            </a:pPr>
            <a:r>
              <a:rPr lang="en-US" sz="3600" b="1" dirty="0" smtClean="0"/>
              <a:t>Right Size the Support</a:t>
            </a:r>
            <a:endParaRPr lang="en-US" sz="3600" b="1" dirty="0"/>
          </a:p>
          <a:p>
            <a:pPr marL="1028700" lvl="1" indent="-571500">
              <a:spcBef>
                <a:spcPts val="0"/>
              </a:spcBef>
              <a:buSzPts val="3600"/>
              <a:buFont typeface="Arial" panose="020B0604020202020204" pitchFamily="34" charset="0"/>
              <a:buChar char="•"/>
            </a:pPr>
            <a:r>
              <a:rPr lang="en-US" sz="3200" dirty="0" smtClean="0"/>
              <a:t>Task guidance helps person get started and continue</a:t>
            </a:r>
            <a:endParaRPr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BA326DE-BE9C-4907-A34B-854BDD88A8F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00"/>
          <p:cNvSpPr txBox="1">
            <a:spLocks noGrp="1"/>
          </p:cNvSpPr>
          <p:nvPr>
            <p:ph type="title"/>
          </p:nvPr>
        </p:nvSpPr>
        <p:spPr>
          <a:xfrm>
            <a:off x="518745" y="0"/>
            <a:ext cx="11054129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800" b="1" dirty="0"/>
              <a:t>Important Dimensions of a Task</a:t>
            </a:r>
            <a:endParaRPr sz="4800" b="1" dirty="0"/>
          </a:p>
        </p:txBody>
      </p:sp>
      <p:grpSp>
        <p:nvGrpSpPr>
          <p:cNvPr id="950" name="Google Shape;950;p100"/>
          <p:cNvGrpSpPr/>
          <p:nvPr/>
        </p:nvGrpSpPr>
        <p:grpSpPr>
          <a:xfrm>
            <a:off x="2166880" y="890736"/>
            <a:ext cx="6785470" cy="5816066"/>
            <a:chOff x="575476" y="-69675"/>
            <a:chExt cx="6785470" cy="5792317"/>
          </a:xfrm>
        </p:grpSpPr>
        <p:sp>
          <p:nvSpPr>
            <p:cNvPr id="951" name="Google Shape;951;p100"/>
            <p:cNvSpPr/>
            <p:nvPr/>
          </p:nvSpPr>
          <p:spPr>
            <a:xfrm>
              <a:off x="2119482" y="1255534"/>
              <a:ext cx="2847576" cy="2803937"/>
            </a:xfrm>
            <a:prstGeom prst="ellipse">
              <a:avLst/>
            </a:prstGeom>
            <a:solidFill>
              <a:srgbClr val="F9E7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00"/>
            <p:cNvSpPr txBox="1"/>
            <p:nvPr/>
          </p:nvSpPr>
          <p:spPr>
            <a:xfrm>
              <a:off x="2472345" y="1666152"/>
              <a:ext cx="2126400" cy="198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182875" rIns="182875" bIns="18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chemeClr val="dk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Task</a:t>
              </a:r>
              <a:endParaRPr sz="1600"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  <p:sp>
          <p:nvSpPr>
            <p:cNvPr id="953" name="Google Shape;953;p100"/>
            <p:cNvSpPr/>
            <p:nvPr/>
          </p:nvSpPr>
          <p:spPr>
            <a:xfrm>
              <a:off x="2657442" y="3936561"/>
              <a:ext cx="254974" cy="254948"/>
            </a:xfrm>
            <a:prstGeom prst="ellipse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00"/>
            <p:cNvSpPr/>
            <p:nvPr/>
          </p:nvSpPr>
          <p:spPr>
            <a:xfrm>
              <a:off x="5051476" y="2292116"/>
              <a:ext cx="254974" cy="254948"/>
            </a:xfrm>
            <a:prstGeom prst="ellipse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00"/>
            <p:cNvSpPr/>
            <p:nvPr/>
          </p:nvSpPr>
          <p:spPr>
            <a:xfrm>
              <a:off x="3833049" y="4207903"/>
              <a:ext cx="351643" cy="352179"/>
            </a:xfrm>
            <a:prstGeom prst="ellipse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00"/>
            <p:cNvSpPr/>
            <p:nvPr/>
          </p:nvSpPr>
          <p:spPr>
            <a:xfrm>
              <a:off x="2728809" y="1363901"/>
              <a:ext cx="254974" cy="254948"/>
            </a:xfrm>
            <a:prstGeom prst="ellipse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00"/>
            <p:cNvSpPr/>
            <p:nvPr/>
          </p:nvSpPr>
          <p:spPr>
            <a:xfrm>
              <a:off x="1926256" y="2822929"/>
              <a:ext cx="254974" cy="254948"/>
            </a:xfrm>
            <a:prstGeom prst="ellipse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00"/>
            <p:cNvSpPr/>
            <p:nvPr/>
          </p:nvSpPr>
          <p:spPr>
            <a:xfrm>
              <a:off x="601174" y="1491056"/>
              <a:ext cx="1475854" cy="1462492"/>
            </a:xfrm>
            <a:prstGeom prst="ellipse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00"/>
            <p:cNvSpPr txBox="1"/>
            <p:nvPr/>
          </p:nvSpPr>
          <p:spPr>
            <a:xfrm>
              <a:off x="727469" y="1705338"/>
              <a:ext cx="1133400" cy="103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>
                  <a:solidFill>
                    <a:schemeClr val="dk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Size</a:t>
              </a:r>
              <a:endParaRPr sz="220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(Number of steps)</a:t>
              </a:r>
              <a:endParaRPr sz="18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00"/>
            <p:cNvSpPr/>
            <p:nvPr/>
          </p:nvSpPr>
          <p:spPr>
            <a:xfrm>
              <a:off x="3134302" y="1375207"/>
              <a:ext cx="351643" cy="352179"/>
            </a:xfrm>
            <a:prstGeom prst="ellipse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00"/>
            <p:cNvSpPr/>
            <p:nvPr/>
          </p:nvSpPr>
          <p:spPr>
            <a:xfrm>
              <a:off x="817474" y="3241813"/>
              <a:ext cx="635813" cy="635957"/>
            </a:xfrm>
            <a:prstGeom prst="ellipse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00"/>
            <p:cNvSpPr/>
            <p:nvPr/>
          </p:nvSpPr>
          <p:spPr>
            <a:xfrm>
              <a:off x="4976918" y="744750"/>
              <a:ext cx="1821000" cy="1745400"/>
            </a:xfrm>
            <a:prstGeom prst="ellipse">
              <a:avLst/>
            </a:prstGeom>
            <a:solidFill>
              <a:srgbClr val="E7F1ED"/>
            </a:solidFill>
            <a:ln w="9525" cap="flat" cmpd="sng">
              <a:solidFill>
                <a:srgbClr val="E7F1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00"/>
            <p:cNvSpPr txBox="1"/>
            <p:nvPr/>
          </p:nvSpPr>
          <p:spPr>
            <a:xfrm>
              <a:off x="5095271" y="1076241"/>
              <a:ext cx="1602900" cy="128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dk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Complexity</a:t>
              </a:r>
              <a:endParaRPr sz="1900">
                <a:latin typeface="Archivo Black"/>
                <a:ea typeface="Archivo Black"/>
                <a:cs typeface="Archivo Black"/>
                <a:sym typeface="Archivo Black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(Does your person need visual or tactile cues?)</a:t>
              </a:r>
              <a:endParaRPr sz="1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100"/>
            <p:cNvSpPr/>
            <p:nvPr/>
          </p:nvSpPr>
          <p:spPr>
            <a:xfrm>
              <a:off x="4598621" y="1861927"/>
              <a:ext cx="351643" cy="352179"/>
            </a:xfrm>
            <a:prstGeom prst="ellipse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00"/>
            <p:cNvSpPr/>
            <p:nvPr/>
          </p:nvSpPr>
          <p:spPr>
            <a:xfrm>
              <a:off x="575476" y="3998744"/>
              <a:ext cx="254974" cy="254948"/>
            </a:xfrm>
            <a:prstGeom prst="ellipse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00"/>
            <p:cNvSpPr/>
            <p:nvPr/>
          </p:nvSpPr>
          <p:spPr>
            <a:xfrm>
              <a:off x="3116136" y="3635824"/>
              <a:ext cx="254974" cy="254948"/>
            </a:xfrm>
            <a:prstGeom prst="ellipse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00"/>
            <p:cNvSpPr/>
            <p:nvPr/>
          </p:nvSpPr>
          <p:spPr>
            <a:xfrm>
              <a:off x="5633221" y="3079826"/>
              <a:ext cx="1697700" cy="1519500"/>
            </a:xfrm>
            <a:prstGeom prst="ellipse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00"/>
            <p:cNvSpPr txBox="1"/>
            <p:nvPr/>
          </p:nvSpPr>
          <p:spPr>
            <a:xfrm>
              <a:off x="5539946" y="2973761"/>
              <a:ext cx="1821000" cy="18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dk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Space/</a:t>
              </a:r>
              <a:br>
                <a:rPr lang="en-US" sz="1900">
                  <a:solidFill>
                    <a:schemeClr val="dk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</a:br>
              <a:r>
                <a:rPr lang="en-US" sz="1900">
                  <a:solidFill>
                    <a:schemeClr val="dk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Distance</a:t>
              </a:r>
              <a:endParaRPr sz="2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(Can the task be done in one place?)</a:t>
              </a:r>
              <a:endParaRPr sz="1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100"/>
            <p:cNvSpPr/>
            <p:nvPr/>
          </p:nvSpPr>
          <p:spPr>
            <a:xfrm>
              <a:off x="5414798" y="3151931"/>
              <a:ext cx="254974" cy="254948"/>
            </a:xfrm>
            <a:prstGeom prst="ellipse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00"/>
            <p:cNvSpPr/>
            <p:nvPr/>
          </p:nvSpPr>
          <p:spPr>
            <a:xfrm>
              <a:off x="1927949" y="4157844"/>
              <a:ext cx="1603017" cy="1564798"/>
            </a:xfrm>
            <a:prstGeom prst="ellipse">
              <a:avLst/>
            </a:prstGeom>
            <a:solidFill>
              <a:srgbClr val="ACD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00"/>
            <p:cNvSpPr txBox="1"/>
            <p:nvPr/>
          </p:nvSpPr>
          <p:spPr>
            <a:xfrm>
              <a:off x="1881146" y="4268179"/>
              <a:ext cx="1649700" cy="128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dk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Time</a:t>
              </a:r>
              <a:endParaRPr sz="1600">
                <a:latin typeface="Archivo Black"/>
                <a:ea typeface="Archivo Black"/>
                <a:cs typeface="Archivo Black"/>
                <a:sym typeface="Archivo Black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(How long can   your person focus?)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100"/>
            <p:cNvSpPr/>
            <p:nvPr/>
          </p:nvSpPr>
          <p:spPr>
            <a:xfrm>
              <a:off x="3234865" y="4253692"/>
              <a:ext cx="254974" cy="254948"/>
            </a:xfrm>
            <a:prstGeom prst="ellipse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00"/>
            <p:cNvSpPr/>
            <p:nvPr/>
          </p:nvSpPr>
          <p:spPr>
            <a:xfrm>
              <a:off x="3296217" y="-69675"/>
              <a:ext cx="1413300" cy="1286100"/>
            </a:xfrm>
            <a:prstGeom prst="ellipse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00"/>
            <p:cNvSpPr txBox="1"/>
            <p:nvPr/>
          </p:nvSpPr>
          <p:spPr>
            <a:xfrm>
              <a:off x="3233821" y="-69612"/>
              <a:ext cx="1602900" cy="128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>
                  <a:solidFill>
                    <a:schemeClr val="dk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Skills</a:t>
              </a:r>
              <a:endParaRPr sz="1800" dirty="0">
                <a:latin typeface="Archivo Black"/>
                <a:ea typeface="Archivo Black"/>
                <a:cs typeface="Archivo Black"/>
                <a:sym typeface="Archivo Black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(Your person’s</a:t>
              </a: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strengths)</a:t>
              </a:r>
              <a:endParaRPr sz="17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100"/>
            <p:cNvSpPr/>
            <p:nvPr/>
          </p:nvSpPr>
          <p:spPr>
            <a:xfrm>
              <a:off x="1727078" y="1324331"/>
              <a:ext cx="254974" cy="254948"/>
            </a:xfrm>
            <a:prstGeom prst="ellipse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00"/>
            <p:cNvSpPr/>
            <p:nvPr/>
          </p:nvSpPr>
          <p:spPr>
            <a:xfrm>
              <a:off x="4695939" y="246877"/>
              <a:ext cx="254974" cy="254948"/>
            </a:xfrm>
            <a:prstGeom prst="ellipse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8B850D7-2481-4532-820F-E88D6930C52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8167838" y="6417106"/>
            <a:ext cx="4114800" cy="365125"/>
          </a:xfrm>
        </p:spPr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01"/>
          <p:cNvSpPr txBox="1">
            <a:spLocks noGrp="1"/>
          </p:cNvSpPr>
          <p:nvPr>
            <p:ph type="title"/>
          </p:nvPr>
        </p:nvSpPr>
        <p:spPr>
          <a:xfrm>
            <a:off x="1" y="234673"/>
            <a:ext cx="121920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Linking Stages to Task Dimensions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2" name="Google Shape;982;p101"/>
          <p:cNvGrpSpPr/>
          <p:nvPr/>
        </p:nvGrpSpPr>
        <p:grpSpPr>
          <a:xfrm>
            <a:off x="1013031" y="1020270"/>
            <a:ext cx="10125777" cy="5199908"/>
            <a:chOff x="2209800" y="1295393"/>
            <a:chExt cx="7696200" cy="4953007"/>
          </a:xfrm>
        </p:grpSpPr>
        <p:sp>
          <p:nvSpPr>
            <p:cNvPr id="983" name="Google Shape;983;p101"/>
            <p:cNvSpPr/>
            <p:nvPr/>
          </p:nvSpPr>
          <p:spPr>
            <a:xfrm>
              <a:off x="2209800" y="5486400"/>
              <a:ext cx="1295400" cy="762000"/>
            </a:xfrm>
            <a:prstGeom prst="rect">
              <a:avLst/>
            </a:prstGeom>
            <a:solidFill>
              <a:srgbClr val="BDEEFF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101"/>
            <p:cNvSpPr/>
            <p:nvPr/>
          </p:nvSpPr>
          <p:spPr>
            <a:xfrm>
              <a:off x="3505200" y="5486400"/>
              <a:ext cx="6400800" cy="762000"/>
            </a:xfrm>
            <a:prstGeom prst="rect">
              <a:avLst/>
            </a:prstGeom>
            <a:solidFill>
              <a:srgbClr val="BDEEFF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101"/>
            <p:cNvSpPr/>
            <p:nvPr/>
          </p:nvSpPr>
          <p:spPr>
            <a:xfrm>
              <a:off x="2209800" y="3962400"/>
              <a:ext cx="1295400" cy="1524000"/>
            </a:xfrm>
            <a:prstGeom prst="rect">
              <a:avLst/>
            </a:prstGeom>
            <a:solidFill>
              <a:srgbClr val="FFFFCC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101"/>
            <p:cNvSpPr/>
            <p:nvPr/>
          </p:nvSpPr>
          <p:spPr>
            <a:xfrm>
              <a:off x="3505200" y="4724400"/>
              <a:ext cx="6400800" cy="762000"/>
            </a:xfrm>
            <a:prstGeom prst="rect">
              <a:avLst/>
            </a:prstGeom>
            <a:solidFill>
              <a:srgbClr val="DDF3FF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01"/>
            <p:cNvSpPr/>
            <p:nvPr/>
          </p:nvSpPr>
          <p:spPr>
            <a:xfrm>
              <a:off x="3505200" y="3962400"/>
              <a:ext cx="6400800" cy="762000"/>
            </a:xfrm>
            <a:prstGeom prst="rect">
              <a:avLst/>
            </a:prstGeom>
            <a:solidFill>
              <a:srgbClr val="EAF3FA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101"/>
            <p:cNvSpPr/>
            <p:nvPr/>
          </p:nvSpPr>
          <p:spPr>
            <a:xfrm>
              <a:off x="2209800" y="2438400"/>
              <a:ext cx="1295400" cy="1524000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101"/>
            <p:cNvSpPr/>
            <p:nvPr/>
          </p:nvSpPr>
          <p:spPr>
            <a:xfrm>
              <a:off x="3505200" y="3200400"/>
              <a:ext cx="6400800" cy="762000"/>
            </a:xfrm>
            <a:prstGeom prst="rect">
              <a:avLst/>
            </a:prstGeom>
            <a:solidFill>
              <a:srgbClr val="FFF6D9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101"/>
            <p:cNvSpPr/>
            <p:nvPr/>
          </p:nvSpPr>
          <p:spPr>
            <a:xfrm>
              <a:off x="3505200" y="2438400"/>
              <a:ext cx="6400800" cy="762000"/>
            </a:xfrm>
            <a:prstGeom prst="rect">
              <a:avLst/>
            </a:prstGeom>
            <a:solidFill>
              <a:srgbClr val="DDFFEC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01"/>
            <p:cNvSpPr/>
            <p:nvPr/>
          </p:nvSpPr>
          <p:spPr>
            <a:xfrm>
              <a:off x="2209800" y="1676400"/>
              <a:ext cx="1295400" cy="762000"/>
            </a:xfrm>
            <a:prstGeom prst="rect">
              <a:avLst/>
            </a:prstGeom>
            <a:solidFill>
              <a:srgbClr val="F8FDC9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01"/>
            <p:cNvSpPr/>
            <p:nvPr/>
          </p:nvSpPr>
          <p:spPr>
            <a:xfrm>
              <a:off x="3505200" y="1676400"/>
              <a:ext cx="6400800" cy="762000"/>
            </a:xfrm>
            <a:prstGeom prst="rect">
              <a:avLst/>
            </a:prstGeom>
            <a:solidFill>
              <a:srgbClr val="F8FDC9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01"/>
            <p:cNvSpPr/>
            <p:nvPr/>
          </p:nvSpPr>
          <p:spPr>
            <a:xfrm>
              <a:off x="2209800" y="1295400"/>
              <a:ext cx="1295400" cy="381000"/>
            </a:xfrm>
            <a:prstGeom prst="rect">
              <a:avLst/>
            </a:prstGeom>
            <a:solidFill>
              <a:srgbClr val="DDEEF8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01"/>
            <p:cNvSpPr/>
            <p:nvPr/>
          </p:nvSpPr>
          <p:spPr>
            <a:xfrm>
              <a:off x="3505200" y="1295400"/>
              <a:ext cx="6400800" cy="381000"/>
            </a:xfrm>
            <a:prstGeom prst="rect">
              <a:avLst/>
            </a:prstGeom>
            <a:solidFill>
              <a:srgbClr val="DDEEF8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01"/>
            <p:cNvSpPr txBox="1"/>
            <p:nvPr/>
          </p:nvSpPr>
          <p:spPr>
            <a:xfrm>
              <a:off x="2480280" y="1905000"/>
              <a:ext cx="709613" cy="369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Early</a:t>
              </a:r>
              <a:endParaRPr dirty="0"/>
            </a:p>
          </p:txBody>
        </p:sp>
        <p:sp>
          <p:nvSpPr>
            <p:cNvPr id="996" name="Google Shape;996;p101"/>
            <p:cNvSpPr txBox="1"/>
            <p:nvPr/>
          </p:nvSpPr>
          <p:spPr>
            <a:xfrm>
              <a:off x="2404079" y="2819401"/>
              <a:ext cx="865188" cy="646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Early-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Middle</a:t>
              </a:r>
              <a:endParaRPr dirty="0"/>
            </a:p>
          </p:txBody>
        </p:sp>
        <p:sp>
          <p:nvSpPr>
            <p:cNvPr id="997" name="Google Shape;997;p101"/>
            <p:cNvSpPr txBox="1"/>
            <p:nvPr/>
          </p:nvSpPr>
          <p:spPr>
            <a:xfrm>
              <a:off x="2395499" y="4343401"/>
              <a:ext cx="863600" cy="646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Late-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Middle</a:t>
              </a:r>
              <a:endParaRPr dirty="0"/>
            </a:p>
          </p:txBody>
        </p:sp>
        <p:sp>
          <p:nvSpPr>
            <p:cNvPr id="998" name="Google Shape;998;p101"/>
            <p:cNvSpPr txBox="1"/>
            <p:nvPr/>
          </p:nvSpPr>
          <p:spPr>
            <a:xfrm>
              <a:off x="2438400" y="1295400"/>
              <a:ext cx="787400" cy="369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</a:rPr>
                <a:t>Stage</a:t>
              </a:r>
              <a:endParaRPr b="1"/>
            </a:p>
          </p:txBody>
        </p:sp>
        <p:sp>
          <p:nvSpPr>
            <p:cNvPr id="999" name="Google Shape;999;p101"/>
            <p:cNvSpPr txBox="1"/>
            <p:nvPr/>
          </p:nvSpPr>
          <p:spPr>
            <a:xfrm>
              <a:off x="3925642" y="1295400"/>
              <a:ext cx="774700" cy="369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</a:rPr>
                <a:t>Steps</a:t>
              </a:r>
              <a:endParaRPr b="1" dirty="0"/>
            </a:p>
          </p:txBody>
        </p:sp>
        <p:sp>
          <p:nvSpPr>
            <p:cNvPr id="1000" name="Google Shape;1000;p101"/>
            <p:cNvSpPr txBox="1"/>
            <p:nvPr/>
          </p:nvSpPr>
          <p:spPr>
            <a:xfrm>
              <a:off x="7222864" y="1295400"/>
              <a:ext cx="1800225" cy="369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</a:rPr>
                <a:t>Space/Distance</a:t>
              </a:r>
              <a:endParaRPr b="1" dirty="0"/>
            </a:p>
          </p:txBody>
        </p:sp>
        <p:sp>
          <p:nvSpPr>
            <p:cNvPr id="1001" name="Google Shape;1001;p101"/>
            <p:cNvSpPr txBox="1"/>
            <p:nvPr/>
          </p:nvSpPr>
          <p:spPr>
            <a:xfrm>
              <a:off x="5246094" y="1295393"/>
              <a:ext cx="13512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</a:rPr>
                <a:t>Complexity</a:t>
              </a:r>
              <a:endParaRPr b="1" dirty="0"/>
            </a:p>
          </p:txBody>
        </p:sp>
        <p:sp>
          <p:nvSpPr>
            <p:cNvPr id="1002" name="Google Shape;1002;p101"/>
            <p:cNvSpPr txBox="1"/>
            <p:nvPr/>
          </p:nvSpPr>
          <p:spPr>
            <a:xfrm>
              <a:off x="3916077" y="1766888"/>
              <a:ext cx="774700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4-6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Steps</a:t>
              </a:r>
              <a:endParaRPr dirty="0"/>
            </a:p>
          </p:txBody>
        </p:sp>
        <p:sp>
          <p:nvSpPr>
            <p:cNvPr id="1003" name="Google Shape;1003;p101"/>
            <p:cNvSpPr txBox="1"/>
            <p:nvPr/>
          </p:nvSpPr>
          <p:spPr>
            <a:xfrm>
              <a:off x="3920509" y="2478099"/>
              <a:ext cx="787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3-5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Steps</a:t>
              </a:r>
              <a:endParaRPr dirty="0"/>
            </a:p>
          </p:txBody>
        </p:sp>
        <p:sp>
          <p:nvSpPr>
            <p:cNvPr id="1004" name="Google Shape;1004;p101"/>
            <p:cNvSpPr txBox="1"/>
            <p:nvPr/>
          </p:nvSpPr>
          <p:spPr>
            <a:xfrm>
              <a:off x="3919435" y="3244851"/>
              <a:ext cx="787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2-4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Steps</a:t>
              </a:r>
              <a:endParaRPr dirty="0"/>
            </a:p>
          </p:txBody>
        </p:sp>
        <p:sp>
          <p:nvSpPr>
            <p:cNvPr id="1005" name="Google Shape;1005;p101"/>
            <p:cNvSpPr txBox="1"/>
            <p:nvPr/>
          </p:nvSpPr>
          <p:spPr>
            <a:xfrm>
              <a:off x="3922457" y="4054479"/>
              <a:ext cx="787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1-2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Steps</a:t>
              </a:r>
              <a:endParaRPr dirty="0"/>
            </a:p>
          </p:txBody>
        </p:sp>
        <p:sp>
          <p:nvSpPr>
            <p:cNvPr id="1006" name="Google Shape;1006;p101"/>
            <p:cNvSpPr txBox="1"/>
            <p:nvPr/>
          </p:nvSpPr>
          <p:spPr>
            <a:xfrm>
              <a:off x="3891931" y="4805353"/>
              <a:ext cx="8652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Step or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Passive</a:t>
              </a:r>
              <a:endParaRPr dirty="0"/>
            </a:p>
          </p:txBody>
        </p:sp>
        <p:sp>
          <p:nvSpPr>
            <p:cNvPr id="1007" name="Google Shape;1007;p101"/>
            <p:cNvSpPr txBox="1"/>
            <p:nvPr/>
          </p:nvSpPr>
          <p:spPr>
            <a:xfrm>
              <a:off x="3896700" y="5638810"/>
              <a:ext cx="8652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Passive</a:t>
              </a:r>
              <a:endParaRPr dirty="0"/>
            </a:p>
          </p:txBody>
        </p:sp>
        <p:sp>
          <p:nvSpPr>
            <p:cNvPr id="1008" name="Google Shape;1008;p101"/>
            <p:cNvSpPr txBox="1"/>
            <p:nvPr/>
          </p:nvSpPr>
          <p:spPr>
            <a:xfrm>
              <a:off x="7237423" y="1811337"/>
              <a:ext cx="19542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Can travel beyond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Immediate area</a:t>
              </a:r>
              <a:endParaRPr/>
            </a:p>
          </p:txBody>
        </p:sp>
        <p:sp>
          <p:nvSpPr>
            <p:cNvPr id="1009" name="Google Shape;1009;p101"/>
            <p:cNvSpPr txBox="1"/>
            <p:nvPr/>
          </p:nvSpPr>
          <p:spPr>
            <a:xfrm>
              <a:off x="5254672" y="1811337"/>
              <a:ext cx="17319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Can involve 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Some abstracts</a:t>
              </a:r>
              <a:endParaRPr dirty="0"/>
            </a:p>
          </p:txBody>
        </p:sp>
        <p:sp>
          <p:nvSpPr>
            <p:cNvPr id="1010" name="Google Shape;1010;p101"/>
            <p:cNvSpPr txBox="1"/>
            <p:nvPr/>
          </p:nvSpPr>
          <p:spPr>
            <a:xfrm>
              <a:off x="5272828" y="2514596"/>
              <a:ext cx="1351200" cy="6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Needs to be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simpler</a:t>
              </a:r>
              <a:endParaRPr dirty="0"/>
            </a:p>
          </p:txBody>
        </p:sp>
        <p:sp>
          <p:nvSpPr>
            <p:cNvPr id="1011" name="Google Shape;1011;p101"/>
            <p:cNvSpPr txBox="1"/>
            <p:nvPr/>
          </p:nvSpPr>
          <p:spPr>
            <a:xfrm>
              <a:off x="5254672" y="3276609"/>
              <a:ext cx="16080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Needs to be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m</a:t>
              </a: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ore concrete</a:t>
              </a:r>
              <a:endParaRPr/>
            </a:p>
          </p:txBody>
        </p:sp>
        <p:sp>
          <p:nvSpPr>
            <p:cNvPr id="1012" name="Google Shape;1012;p101"/>
            <p:cNvSpPr txBox="1"/>
            <p:nvPr/>
          </p:nvSpPr>
          <p:spPr>
            <a:xfrm>
              <a:off x="5273848" y="4038600"/>
              <a:ext cx="13512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Needs to be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concrete</a:t>
              </a:r>
              <a:endParaRPr dirty="0"/>
            </a:p>
          </p:txBody>
        </p:sp>
        <p:sp>
          <p:nvSpPr>
            <p:cNvPr id="1013" name="Google Shape;1013;p101"/>
            <p:cNvSpPr txBox="1"/>
            <p:nvPr/>
          </p:nvSpPr>
          <p:spPr>
            <a:xfrm>
              <a:off x="5281072" y="4800591"/>
              <a:ext cx="13512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Concrete or 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Passive</a:t>
              </a:r>
              <a:endParaRPr dirty="0"/>
            </a:p>
          </p:txBody>
        </p:sp>
        <p:sp>
          <p:nvSpPr>
            <p:cNvPr id="1014" name="Google Shape;1014;p101"/>
            <p:cNvSpPr txBox="1"/>
            <p:nvPr/>
          </p:nvSpPr>
          <p:spPr>
            <a:xfrm>
              <a:off x="5286848" y="5638810"/>
              <a:ext cx="10938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Passive</a:t>
              </a:r>
              <a:endParaRPr dirty="0"/>
            </a:p>
          </p:txBody>
        </p:sp>
        <p:sp>
          <p:nvSpPr>
            <p:cNvPr id="1015" name="Google Shape;1015;p101"/>
            <p:cNvSpPr txBox="1"/>
            <p:nvPr/>
          </p:nvSpPr>
          <p:spPr>
            <a:xfrm>
              <a:off x="7239001" y="3200401"/>
              <a:ext cx="1827213" cy="646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 one area with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Reduced inputs</a:t>
              </a:r>
              <a:endParaRPr/>
            </a:p>
          </p:txBody>
        </p:sp>
        <p:sp>
          <p:nvSpPr>
            <p:cNvPr id="1016" name="Google Shape;1016;p101"/>
            <p:cNvSpPr txBox="1"/>
            <p:nvPr/>
          </p:nvSpPr>
          <p:spPr>
            <a:xfrm>
              <a:off x="7235248" y="4038600"/>
              <a:ext cx="18894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At a table with no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distractions</a:t>
              </a:r>
              <a:endParaRPr dirty="0"/>
            </a:p>
          </p:txBody>
        </p:sp>
        <p:sp>
          <p:nvSpPr>
            <p:cNvPr id="1017" name="Google Shape;1017;p101"/>
            <p:cNvSpPr txBox="1"/>
            <p:nvPr/>
          </p:nvSpPr>
          <p:spPr>
            <a:xfrm>
              <a:off x="7258580" y="5638810"/>
              <a:ext cx="9921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Watching</a:t>
              </a:r>
              <a:endParaRPr dirty="0"/>
            </a:p>
          </p:txBody>
        </p:sp>
        <p:sp>
          <p:nvSpPr>
            <p:cNvPr id="1018" name="Google Shape;1018;p101"/>
            <p:cNvSpPr txBox="1"/>
            <p:nvPr/>
          </p:nvSpPr>
          <p:spPr>
            <a:xfrm>
              <a:off x="7252406" y="4910149"/>
              <a:ext cx="24276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At a table facing a wall</a:t>
              </a:r>
              <a:endParaRPr dirty="0"/>
            </a:p>
          </p:txBody>
        </p:sp>
        <p:sp>
          <p:nvSpPr>
            <p:cNvPr id="1019" name="Google Shape;1019;p101"/>
            <p:cNvSpPr txBox="1"/>
            <p:nvPr/>
          </p:nvSpPr>
          <p:spPr>
            <a:xfrm>
              <a:off x="7239000" y="2516191"/>
              <a:ext cx="21591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Might travel beyond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Immediate area</a:t>
              </a:r>
              <a:endParaRPr/>
            </a:p>
          </p:txBody>
        </p:sp>
        <p:sp>
          <p:nvSpPr>
            <p:cNvPr id="1020" name="Google Shape;1020;p101"/>
            <p:cNvSpPr txBox="1"/>
            <p:nvPr/>
          </p:nvSpPr>
          <p:spPr>
            <a:xfrm>
              <a:off x="2540341" y="5638800"/>
              <a:ext cx="633413" cy="369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Late</a:t>
              </a:r>
              <a:endParaRPr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3AC3EA9-1425-40EC-97AE-65C6243D4EF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2"/>
          <p:cNvSpPr txBox="1">
            <a:spLocks noGrp="1"/>
          </p:cNvSpPr>
          <p:nvPr>
            <p:ph type="title"/>
          </p:nvPr>
        </p:nvSpPr>
        <p:spPr>
          <a:xfrm>
            <a:off x="263350" y="3439550"/>
            <a:ext cx="30906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000" b="1"/>
              <a:t>Examples of Support</a:t>
            </a:r>
            <a:endParaRPr sz="4000" b="1"/>
          </a:p>
        </p:txBody>
      </p:sp>
      <p:sp>
        <p:nvSpPr>
          <p:cNvPr id="1027" name="Google Shape;1027;p102"/>
          <p:cNvSpPr txBox="1">
            <a:spLocks noGrp="1"/>
          </p:cNvSpPr>
          <p:nvPr>
            <p:ph type="body" idx="1"/>
          </p:nvPr>
        </p:nvSpPr>
        <p:spPr>
          <a:xfrm>
            <a:off x="4612833" y="2286000"/>
            <a:ext cx="21147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u="sng" dirty="0"/>
              <a:t>Early Stages</a:t>
            </a:r>
            <a:endParaRPr sz="2800" u="sng" dirty="0"/>
          </a:p>
        </p:txBody>
      </p:sp>
      <p:sp>
        <p:nvSpPr>
          <p:cNvPr id="1028" name="Google Shape;1028;p102"/>
          <p:cNvSpPr txBox="1">
            <a:spLocks noGrp="1"/>
          </p:cNvSpPr>
          <p:nvPr>
            <p:ph type="body" idx="2"/>
          </p:nvPr>
        </p:nvSpPr>
        <p:spPr>
          <a:xfrm>
            <a:off x="4234650" y="2946400"/>
            <a:ext cx="3090600" cy="29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dirty="0"/>
              <a:t>Written directions</a:t>
            </a:r>
            <a:endParaRPr sz="2400" dirty="0"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dirty="0"/>
              <a:t>Verbal directions</a:t>
            </a:r>
            <a:endParaRPr sz="2400" dirty="0"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dirty="0"/>
              <a:t>Visual directions</a:t>
            </a:r>
            <a:endParaRPr sz="2400" dirty="0"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dirty="0"/>
              <a:t>Demonstrations</a:t>
            </a:r>
            <a:endParaRPr sz="2400" dirty="0"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dirty="0"/>
              <a:t>Examples of finished product</a:t>
            </a:r>
            <a:endParaRPr sz="2400"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02"/>
          <p:cNvSpPr txBox="1">
            <a:spLocks noGrp="1"/>
          </p:cNvSpPr>
          <p:nvPr>
            <p:ph type="body" idx="4294967295"/>
          </p:nvPr>
        </p:nvSpPr>
        <p:spPr>
          <a:xfrm>
            <a:off x="8765226" y="2320550"/>
            <a:ext cx="22731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u="sng" dirty="0"/>
              <a:t>Late Stages</a:t>
            </a:r>
            <a:endParaRPr sz="3200" u="sng" dirty="0"/>
          </a:p>
        </p:txBody>
      </p:sp>
      <p:sp>
        <p:nvSpPr>
          <p:cNvPr id="1030" name="Google Shape;1030;p102"/>
          <p:cNvSpPr txBox="1">
            <a:spLocks noGrp="1"/>
          </p:cNvSpPr>
          <p:nvPr>
            <p:ph type="body" idx="4"/>
          </p:nvPr>
        </p:nvSpPr>
        <p:spPr>
          <a:xfrm>
            <a:off x="8187525" y="2889250"/>
            <a:ext cx="3360600" cy="3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2082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dirty="0"/>
              <a:t>Instructions to begin</a:t>
            </a:r>
            <a:endParaRPr sz="2400" dirty="0"/>
          </a:p>
          <a:p>
            <a:pPr marL="182880" lvl="0" indent="-2082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dirty="0"/>
              <a:t>Reminders of steps and purpose</a:t>
            </a:r>
            <a:endParaRPr sz="2400" dirty="0"/>
          </a:p>
          <a:p>
            <a:pPr marL="182880" lvl="0" indent="-2082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dirty="0"/>
              <a:t>Prompting and cues</a:t>
            </a:r>
            <a:endParaRPr sz="2400" dirty="0"/>
          </a:p>
          <a:p>
            <a:pPr marL="182880" lvl="0" indent="-2082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dirty="0"/>
              <a:t>Redirection</a:t>
            </a:r>
            <a:endParaRPr sz="2400" dirty="0"/>
          </a:p>
          <a:p>
            <a:pPr marL="182880" lvl="0" indent="-2082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dirty="0"/>
              <a:t>Guiding touch</a:t>
            </a:r>
            <a:endParaRPr sz="2400" dirty="0"/>
          </a:p>
          <a:p>
            <a:pPr marL="182880" lvl="0" indent="-2082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dirty="0"/>
              <a:t>Handing things</a:t>
            </a:r>
            <a:endParaRPr sz="2400" dirty="0"/>
          </a:p>
        </p:txBody>
      </p:sp>
      <p:sp>
        <p:nvSpPr>
          <p:cNvPr id="1031" name="Google Shape;1031;p102"/>
          <p:cNvSpPr txBox="1"/>
          <p:nvPr/>
        </p:nvSpPr>
        <p:spPr>
          <a:xfrm>
            <a:off x="1295400" y="345500"/>
            <a:ext cx="9416700" cy="14427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Any form of communication that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helps a</a:t>
            </a: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 become or remain occupied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ABC4D7-280A-4AE8-A175-03A14205D28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03"/>
          <p:cNvSpPr txBox="1">
            <a:spLocks noGrp="1"/>
          </p:cNvSpPr>
          <p:nvPr>
            <p:ph type="title"/>
          </p:nvPr>
        </p:nvSpPr>
        <p:spPr>
          <a:xfrm>
            <a:off x="838200" y="95619"/>
            <a:ext cx="10515600" cy="100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The Order of Support Strategies</a:t>
            </a:r>
            <a:endParaRPr b="1"/>
          </a:p>
        </p:txBody>
      </p:sp>
      <p:graphicFrame>
        <p:nvGraphicFramePr>
          <p:cNvPr id="1037" name="Google Shape;1037;p103"/>
          <p:cNvGraphicFramePr/>
          <p:nvPr>
            <p:extLst>
              <p:ext uri="{D42A27DB-BD31-4B8C-83A1-F6EECF244321}">
                <p14:modId xmlns:p14="http://schemas.microsoft.com/office/powerpoint/2010/main" val="92878754"/>
              </p:ext>
            </p:extLst>
          </p:nvPr>
        </p:nvGraphicFramePr>
        <p:xfrm>
          <a:off x="476250" y="1279446"/>
          <a:ext cx="11249024" cy="36993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165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71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114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474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Abstract</a:t>
                      </a:r>
                      <a:endParaRPr sz="2000" b="1" dirty="0"/>
                    </a:p>
                  </a:txBody>
                  <a:tcPr marL="91450" marR="91450" marT="45725" marB="45725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Intermediate</a:t>
                      </a:r>
                      <a:endParaRPr sz="2000" b="1" dirty="0"/>
                    </a:p>
                  </a:txBody>
                  <a:tcPr marL="91450" marR="91450" marT="45725" marB="45725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Concrete</a:t>
                      </a:r>
                      <a:endParaRPr sz="2000" b="1" dirty="0"/>
                    </a:p>
                  </a:txBody>
                  <a:tcPr marL="91450" marR="91450" marT="45725" marB="45725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29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Writing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Simple verbal instructions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Visual cue linked to naming object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29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Complex verbal directions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Words linked to demonstrations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Handing step by step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85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Verbal suggestions or reminders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Visual cues (pointing) or examples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Directing with touch</a:t>
                      </a:r>
                      <a:endParaRPr sz="20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EAFEE89-9DEC-4AC5-8B89-7FA4D4B34DE5}"/>
              </a:ext>
            </a:extLst>
          </p:cNvPr>
          <p:cNvGrpSpPr/>
          <p:nvPr/>
        </p:nvGrpSpPr>
        <p:grpSpPr>
          <a:xfrm>
            <a:off x="1900400" y="5292700"/>
            <a:ext cx="8874000" cy="1002506"/>
            <a:chOff x="1900400" y="5483200"/>
            <a:chExt cx="8874000" cy="1002506"/>
          </a:xfrm>
        </p:grpSpPr>
        <p:sp>
          <p:nvSpPr>
            <p:cNvPr id="1038" name="Google Shape;1038;p103"/>
            <p:cNvSpPr txBox="1"/>
            <p:nvPr/>
          </p:nvSpPr>
          <p:spPr>
            <a:xfrm>
              <a:off x="1900400" y="5873150"/>
              <a:ext cx="8874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Early                     Early-Middle                          Late-Middle                 Late </a:t>
              </a:r>
              <a:endParaRPr/>
            </a:p>
          </p:txBody>
        </p:sp>
        <p:sp>
          <p:nvSpPr>
            <p:cNvPr id="1039" name="Google Shape;1039;p103"/>
            <p:cNvSpPr txBox="1"/>
            <p:nvPr/>
          </p:nvSpPr>
          <p:spPr>
            <a:xfrm>
              <a:off x="5507037" y="5483200"/>
              <a:ext cx="12270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Stages</a:t>
              </a:r>
              <a:endParaRPr dirty="0"/>
            </a:p>
          </p:txBody>
        </p:sp>
        <p:cxnSp>
          <p:nvCxnSpPr>
            <p:cNvPr id="1040" name="Google Shape;1040;p103"/>
            <p:cNvCxnSpPr/>
            <p:nvPr/>
          </p:nvCxnSpPr>
          <p:spPr>
            <a:xfrm>
              <a:off x="3505200" y="6485706"/>
              <a:ext cx="5334000" cy="0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2FE59F-F335-448D-968F-C833122C817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104"/>
          <p:cNvSpPr txBox="1"/>
          <p:nvPr/>
        </p:nvSpPr>
        <p:spPr>
          <a:xfrm>
            <a:off x="-375" y="214825"/>
            <a:ext cx="12192000" cy="12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Relationship Between Stage</a:t>
            </a:r>
            <a:endParaRPr sz="3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and Support Strategies</a:t>
            </a:r>
            <a:endParaRPr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7" name="Google Shape;1047;p104"/>
          <p:cNvCxnSpPr/>
          <p:nvPr/>
        </p:nvCxnSpPr>
        <p:spPr>
          <a:xfrm>
            <a:off x="3581400" y="5181600"/>
            <a:ext cx="6553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8" name="Google Shape;1048;p104"/>
          <p:cNvCxnSpPr/>
          <p:nvPr/>
        </p:nvCxnSpPr>
        <p:spPr>
          <a:xfrm rot="10800000">
            <a:off x="3581400" y="1676400"/>
            <a:ext cx="0" cy="3505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9" name="Google Shape;1049;p104"/>
          <p:cNvSpPr txBox="1"/>
          <p:nvPr/>
        </p:nvSpPr>
        <p:spPr>
          <a:xfrm>
            <a:off x="1602950" y="1481150"/>
            <a:ext cx="1533000" cy="3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Abstract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0" name="Google Shape;1050;p104"/>
          <p:cNvCxnSpPr/>
          <p:nvPr/>
        </p:nvCxnSpPr>
        <p:spPr>
          <a:xfrm>
            <a:off x="2362200" y="1981200"/>
            <a:ext cx="7200" cy="2755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51" name="Google Shape;1051;p104"/>
          <p:cNvCxnSpPr/>
          <p:nvPr/>
        </p:nvCxnSpPr>
        <p:spPr>
          <a:xfrm>
            <a:off x="3733800" y="1752600"/>
            <a:ext cx="5715000" cy="32766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52" name="Google Shape;1052;p104"/>
          <p:cNvSpPr txBox="1"/>
          <p:nvPr/>
        </p:nvSpPr>
        <p:spPr>
          <a:xfrm>
            <a:off x="3762500" y="5767480"/>
            <a:ext cx="5992813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Early          Early-Middle            Late-Middle            Late</a:t>
            </a:r>
            <a:endParaRPr/>
          </a:p>
        </p:txBody>
      </p:sp>
      <p:sp>
        <p:nvSpPr>
          <p:cNvPr id="1053" name="Google Shape;1053;p104"/>
          <p:cNvSpPr txBox="1"/>
          <p:nvPr/>
        </p:nvSpPr>
        <p:spPr>
          <a:xfrm>
            <a:off x="6019800" y="5276441"/>
            <a:ext cx="12270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Stages</a:t>
            </a:r>
            <a:endParaRPr/>
          </a:p>
        </p:txBody>
      </p:sp>
      <p:cxnSp>
        <p:nvCxnSpPr>
          <p:cNvPr id="1054" name="Google Shape;1054;p104"/>
          <p:cNvCxnSpPr/>
          <p:nvPr/>
        </p:nvCxnSpPr>
        <p:spPr>
          <a:xfrm>
            <a:off x="4067299" y="6261367"/>
            <a:ext cx="53340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1EE7531-D174-4980-AB5C-90939E9FD48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225" y="6453280"/>
            <a:ext cx="4114800" cy="365125"/>
          </a:xfrm>
        </p:spPr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105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 dirty="0">
                <a:latin typeface="Archivo Black"/>
                <a:ea typeface="Archivo Black"/>
                <a:cs typeface="Archivo Black"/>
                <a:sym typeface="Archivo Black"/>
              </a:rPr>
              <a:t>ABC</a:t>
            </a:r>
            <a:r>
              <a:rPr lang="en-US" sz="4800" b="1" dirty="0"/>
              <a:t> Model of Behavior</a:t>
            </a:r>
            <a:endParaRPr sz="4800" b="1" dirty="0"/>
          </a:p>
        </p:txBody>
      </p:sp>
      <p:grpSp>
        <p:nvGrpSpPr>
          <p:cNvPr id="1061" name="Google Shape;1061;p105"/>
          <p:cNvGrpSpPr/>
          <p:nvPr/>
        </p:nvGrpSpPr>
        <p:grpSpPr>
          <a:xfrm>
            <a:off x="2441625" y="1173972"/>
            <a:ext cx="6676035" cy="5834063"/>
            <a:chOff x="1262" y="668"/>
            <a:chExt cx="3000" cy="3000"/>
          </a:xfrm>
        </p:grpSpPr>
        <p:sp>
          <p:nvSpPr>
            <p:cNvPr id="1062" name="Google Shape;1062;p105"/>
            <p:cNvSpPr/>
            <p:nvPr/>
          </p:nvSpPr>
          <p:spPr>
            <a:xfrm>
              <a:off x="1262" y="668"/>
              <a:ext cx="3000" cy="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05"/>
            <p:cNvSpPr/>
            <p:nvPr/>
          </p:nvSpPr>
          <p:spPr>
            <a:xfrm>
              <a:off x="1926" y="912"/>
              <a:ext cx="1861" cy="186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50" y="3709"/>
                  </a:moveTo>
                  <a:cubicBezTo>
                    <a:pt x="11637" y="3636"/>
                    <a:pt x="11219" y="3599"/>
                    <a:pt x="10800" y="3599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-1"/>
                  </a:cubicBezTo>
                  <a:cubicBezTo>
                    <a:pt x="11428" y="-1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05"/>
            <p:cNvSpPr/>
            <p:nvPr/>
          </p:nvSpPr>
          <p:spPr>
            <a:xfrm rot="7200000">
              <a:off x="2171" y="1178"/>
              <a:ext cx="1861" cy="186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50" y="3709"/>
                  </a:moveTo>
                  <a:cubicBezTo>
                    <a:pt x="11637" y="3636"/>
                    <a:pt x="11219" y="3599"/>
                    <a:pt x="10800" y="3599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-1"/>
                  </a:cubicBezTo>
                  <a:cubicBezTo>
                    <a:pt x="11428" y="-1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05"/>
            <p:cNvSpPr/>
            <p:nvPr/>
          </p:nvSpPr>
          <p:spPr>
            <a:xfrm rot="14400000">
              <a:off x="1672" y="1240"/>
              <a:ext cx="1861" cy="186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50" y="3709"/>
                  </a:moveTo>
                  <a:cubicBezTo>
                    <a:pt x="11637" y="3636"/>
                    <a:pt x="11219" y="3599"/>
                    <a:pt x="10800" y="3599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-1"/>
                  </a:cubicBezTo>
                  <a:cubicBezTo>
                    <a:pt x="11428" y="-1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05"/>
            <p:cNvSpPr/>
            <p:nvPr/>
          </p:nvSpPr>
          <p:spPr>
            <a:xfrm>
              <a:off x="3185" y="1325"/>
              <a:ext cx="9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Action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US" sz="2800" b="1" dirty="0">
                  <a:solidFill>
                    <a:schemeClr val="dk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B</a:t>
              </a:r>
              <a:r>
                <a:rPr lang="en-US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ehavior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dirty="0"/>
            </a:p>
          </p:txBody>
        </p:sp>
        <p:sp>
          <p:nvSpPr>
            <p:cNvPr id="1067" name="Google Shape;1067;p105"/>
            <p:cNvSpPr/>
            <p:nvPr/>
          </p:nvSpPr>
          <p:spPr>
            <a:xfrm>
              <a:off x="2312" y="2727"/>
              <a:ext cx="12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Result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US" sz="2800" b="1" dirty="0">
                  <a:solidFill>
                    <a:schemeClr val="dk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C</a:t>
              </a:r>
              <a:r>
                <a:rPr lang="en-US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onsequence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dirty="0"/>
            </a:p>
          </p:txBody>
        </p:sp>
        <p:sp>
          <p:nvSpPr>
            <p:cNvPr id="1068" name="Google Shape;1068;p105"/>
            <p:cNvSpPr/>
            <p:nvPr/>
          </p:nvSpPr>
          <p:spPr>
            <a:xfrm>
              <a:off x="1412" y="1205"/>
              <a:ext cx="900" cy="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Something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Happens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US" sz="2800" b="1" dirty="0">
                  <a:solidFill>
                    <a:schemeClr val="dk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</a:t>
              </a:r>
              <a:r>
                <a:rPr lang="en-US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ntecedent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7E9E78-E14E-4116-BF3E-7287829459B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07"/>
          <p:cNvSpPr txBox="1"/>
          <p:nvPr/>
        </p:nvSpPr>
        <p:spPr>
          <a:xfrm>
            <a:off x="6553201" y="762000"/>
            <a:ext cx="26337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Potential for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Catastrophic Reaction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Withdrawal from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Over-</a:t>
            </a:r>
            <a:r>
              <a:rPr lang="en-US" sz="1800" b="1" dirty="0">
                <a:solidFill>
                  <a:schemeClr val="dk1"/>
                </a:solidFill>
              </a:rPr>
              <a:t>S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timulation</a:t>
            </a:r>
            <a:endParaRPr dirty="0"/>
          </a:p>
        </p:txBody>
      </p:sp>
      <p:sp>
        <p:nvSpPr>
          <p:cNvPr id="1090" name="Google Shape;1090;p107"/>
          <p:cNvSpPr txBox="1"/>
          <p:nvPr/>
        </p:nvSpPr>
        <p:spPr>
          <a:xfrm>
            <a:off x="4800601" y="4038601"/>
            <a:ext cx="4378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Potential for Catastrophic Reaction or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Withdrawal from Under-</a:t>
            </a:r>
            <a:r>
              <a:rPr lang="en-US" sz="1800" b="1">
                <a:solidFill>
                  <a:schemeClr val="dk1"/>
                </a:solidFill>
              </a:rPr>
              <a:t>S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timulation</a:t>
            </a:r>
            <a:endParaRPr/>
          </a:p>
        </p:txBody>
      </p:sp>
      <p:sp>
        <p:nvSpPr>
          <p:cNvPr id="1091" name="Google Shape;1091;p107"/>
          <p:cNvSpPr txBox="1"/>
          <p:nvPr/>
        </p:nvSpPr>
        <p:spPr>
          <a:xfrm>
            <a:off x="3784084" y="4876800"/>
            <a:ext cx="60171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          Early            Early-Middle           Late-Middle            Late</a:t>
            </a:r>
            <a:endParaRPr dirty="0"/>
          </a:p>
        </p:txBody>
      </p:sp>
      <p:sp>
        <p:nvSpPr>
          <p:cNvPr id="1092" name="Google Shape;1092;p107"/>
          <p:cNvSpPr txBox="1"/>
          <p:nvPr/>
        </p:nvSpPr>
        <p:spPr>
          <a:xfrm>
            <a:off x="5514271" y="5348112"/>
            <a:ext cx="2563800" cy="526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 b="1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Stages of Dementia</a:t>
            </a:r>
            <a:endParaRPr dirty="0"/>
          </a:p>
        </p:txBody>
      </p:sp>
      <p:sp>
        <p:nvSpPr>
          <p:cNvPr id="1094" name="Google Shape;1094;p107"/>
          <p:cNvSpPr/>
          <p:nvPr/>
        </p:nvSpPr>
        <p:spPr>
          <a:xfrm rot="5400000">
            <a:off x="5210300" y="-123700"/>
            <a:ext cx="2971800" cy="5810000"/>
          </a:xfrm>
          <a:prstGeom prst="triangle">
            <a:avLst>
              <a:gd name="adj" fmla="val 50446"/>
            </a:avLst>
          </a:prstGeom>
          <a:solidFill>
            <a:srgbClr val="DBE5F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3" name="Google Shape;1093;p107"/>
          <p:cNvSpPr txBox="1"/>
          <p:nvPr/>
        </p:nvSpPr>
        <p:spPr>
          <a:xfrm>
            <a:off x="3124200" y="1295401"/>
            <a:ext cx="592138" cy="310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</a:t>
            </a:r>
            <a:endParaRPr/>
          </a:p>
        </p:txBody>
      </p:sp>
      <p:sp>
        <p:nvSpPr>
          <p:cNvPr id="1095" name="Google Shape;1095;p107"/>
          <p:cNvSpPr txBox="1"/>
          <p:nvPr/>
        </p:nvSpPr>
        <p:spPr>
          <a:xfrm>
            <a:off x="3962400" y="2209800"/>
            <a:ext cx="269875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Comfort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Zone</a:t>
            </a:r>
            <a:endParaRPr dirty="0"/>
          </a:p>
        </p:txBody>
      </p:sp>
      <p:sp>
        <p:nvSpPr>
          <p:cNvPr id="1096" name="Google Shape;1096;p107"/>
          <p:cNvSpPr/>
          <p:nvPr/>
        </p:nvSpPr>
        <p:spPr>
          <a:xfrm>
            <a:off x="1272450" y="2419125"/>
            <a:ext cx="1699200" cy="743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Amount of Stimulation</a:t>
            </a:r>
            <a:endParaRPr sz="18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C6632C6-B786-45DC-893E-EDD75D0340D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91199" y="598312"/>
            <a:ext cx="5810001" cy="416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08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12192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 dirty="0"/>
              <a:t>Try It at Home</a:t>
            </a:r>
            <a:endParaRPr sz="4800" b="1" dirty="0"/>
          </a:p>
        </p:txBody>
      </p:sp>
      <p:sp>
        <p:nvSpPr>
          <p:cNvPr id="1103" name="Google Shape;1103;p108"/>
          <p:cNvSpPr txBox="1">
            <a:spLocks noGrp="1"/>
          </p:cNvSpPr>
          <p:nvPr>
            <p:ph type="body" idx="1"/>
          </p:nvPr>
        </p:nvSpPr>
        <p:spPr>
          <a:xfrm>
            <a:off x="1106311" y="1364338"/>
            <a:ext cx="10713156" cy="406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317500">
              <a:spcAft>
                <a:spcPts val="600"/>
              </a:spcAft>
              <a:buSzPts val="3200"/>
              <a:buChar char="❏"/>
            </a:pPr>
            <a:r>
              <a:rPr lang="en-US" sz="3100" dirty="0" smtClean="0"/>
              <a:t>  </a:t>
            </a:r>
            <a:r>
              <a:rPr lang="en-US" sz="3200" dirty="0" smtClean="0"/>
              <a:t>Review </a:t>
            </a:r>
            <a:r>
              <a:rPr lang="en-US" sz="3200" b="1" dirty="0"/>
              <a:t>Weekly Session 4</a:t>
            </a:r>
            <a:r>
              <a:rPr lang="en-US" sz="3200" b="1" dirty="0" smtClean="0"/>
              <a:t> </a:t>
            </a:r>
            <a:r>
              <a:rPr lang="en-US" sz="3200" dirty="0"/>
              <a:t>in the Caregiver’s Manual.</a:t>
            </a:r>
          </a:p>
          <a:p>
            <a:pPr marL="596900" indent="-622300">
              <a:buSzPts val="3200"/>
              <a:buFont typeface="Arial"/>
              <a:buChar char="❏"/>
            </a:pPr>
            <a:r>
              <a:rPr lang="en-US" sz="3100" dirty="0" smtClean="0"/>
              <a:t>Review the </a:t>
            </a:r>
            <a:r>
              <a:rPr lang="en-US" sz="3100" b="1" dirty="0" smtClean="0"/>
              <a:t>Managing </a:t>
            </a:r>
            <a:r>
              <a:rPr lang="en-US" sz="3100" b="1" dirty="0"/>
              <a:t>Daily Care and Complicated </a:t>
            </a:r>
            <a:r>
              <a:rPr lang="en-US" sz="3100" b="1" dirty="0" smtClean="0"/>
              <a:t>Behaviors </a:t>
            </a:r>
            <a:r>
              <a:rPr lang="en-US" sz="3100" dirty="0" smtClean="0"/>
              <a:t>worksheet. </a:t>
            </a:r>
            <a:endParaRPr lang="en-US" sz="3100" dirty="0"/>
          </a:p>
          <a:p>
            <a:pPr marL="228600" lvl="0" indent="-254000">
              <a:buSzPts val="3200"/>
              <a:buChar char="❏"/>
            </a:pPr>
            <a:r>
              <a:rPr lang="en-US" sz="3100" dirty="0" smtClean="0"/>
              <a:t>  Pick </a:t>
            </a:r>
            <a:r>
              <a:rPr lang="en-US" sz="3100" dirty="0"/>
              <a:t>a behavior and design a Structure and </a:t>
            </a:r>
            <a:r>
              <a:rPr lang="en-US" sz="3100" dirty="0" smtClean="0"/>
              <a:t>Support</a:t>
            </a:r>
            <a:r>
              <a:rPr lang="en-US" sz="3200" baseline="20000" dirty="0" smtClean="0">
                <a:solidFill>
                  <a:srgbClr val="000000"/>
                </a:solidFill>
              </a:rPr>
              <a:t>™</a:t>
            </a:r>
            <a:r>
              <a:rPr lang="en-US" sz="3100" dirty="0" smtClean="0"/>
              <a:t> </a:t>
            </a:r>
            <a:r>
              <a:rPr lang="en-US" sz="3100" dirty="0"/>
              <a:t>strategy.</a:t>
            </a:r>
            <a:endParaRPr sz="3100" dirty="0"/>
          </a:p>
          <a:p>
            <a:pPr marL="228600" lvl="0" indent="-2540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3200"/>
              <a:buChar char="❏"/>
            </a:pPr>
            <a:r>
              <a:rPr lang="en-US" sz="3100" dirty="0" smtClean="0"/>
              <a:t>  Try it out.</a:t>
            </a:r>
          </a:p>
          <a:p>
            <a:pPr marL="546100" lvl="0" indent="-571500">
              <a:buSzPts val="3200"/>
              <a:buChar char="❏"/>
            </a:pPr>
            <a:r>
              <a:rPr lang="en-US" sz="3100" dirty="0" smtClean="0"/>
              <a:t>Consider tasks and activities your person might enjoy. Design an </a:t>
            </a:r>
            <a:r>
              <a:rPr lang="en-US" sz="3100" dirty="0"/>
              <a:t>activity for involving your person </a:t>
            </a:r>
            <a:r>
              <a:rPr lang="en-US" sz="3100" dirty="0" smtClean="0"/>
              <a:t>in the </a:t>
            </a:r>
            <a:r>
              <a:rPr lang="en-US" sz="3100" dirty="0"/>
              <a:t>morning or afternoon.</a:t>
            </a:r>
            <a:endParaRPr sz="3100" dirty="0"/>
          </a:p>
          <a:p>
            <a:pPr marL="228600" lvl="0" indent="-2540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3200"/>
              <a:buChar char="❏"/>
            </a:pPr>
            <a:r>
              <a:rPr lang="en-US" sz="3100" dirty="0"/>
              <a:t>  Continue self-care activities</a:t>
            </a:r>
            <a:r>
              <a:rPr lang="en-US" sz="3100" dirty="0" smtClean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38DC54B-21D9-40A0-9B95-F922F8797B3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©2002-2021 University of Minnesota and  Savvy Systems, LLC. 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53DE0E-8C08-4DF8-A362-A74697B4BBE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©2002-2021 University of Minnesota and  Savvy Systems, LLC.  All Rights Reserved.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9550"/>
            <a:ext cx="4071261" cy="125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67" y="2697163"/>
            <a:ext cx="5691421" cy="350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495;p56"/>
          <p:cNvSpPr txBox="1">
            <a:spLocks/>
          </p:cNvSpPr>
          <p:nvPr/>
        </p:nvSpPr>
        <p:spPr>
          <a:xfrm>
            <a:off x="94686" y="1197048"/>
            <a:ext cx="11995714" cy="18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US" b="1" kern="0" dirty="0" smtClean="0"/>
              <a:t>Session 5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9207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12581</TotalTime>
  <Words>7509</Words>
  <Application>Microsoft Office PowerPoint</Application>
  <PresentationFormat>Custom</PresentationFormat>
  <Paragraphs>1619</Paragraphs>
  <Slides>135</Slides>
  <Notes>134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135</vt:i4>
      </vt:variant>
    </vt:vector>
  </HeadingPairs>
  <TitlesOfParts>
    <vt:vector size="136" baseType="lpstr">
      <vt:lpstr>1_Office Theme</vt:lpstr>
      <vt:lpstr>©2002–2021 University of Minnesota and Savvy Systems, LLC.  Used Under License and with Permission. All Rights Reserved.  Updated 3/1/2021  </vt:lpstr>
      <vt:lpstr>PowerPoint Presentation</vt:lpstr>
      <vt:lpstr>Session 1 Objectives</vt:lpstr>
      <vt:lpstr>Savvy Caregiver Objective #1 Focus on the Caregiver</vt:lpstr>
      <vt:lpstr>PowerPoint Presentation</vt:lpstr>
      <vt:lpstr>PowerPoint Presentation</vt:lpstr>
      <vt:lpstr>PowerPoint Presentation</vt:lpstr>
      <vt:lpstr>PowerPoint Presentation</vt:lpstr>
      <vt:lpstr>Exercise Roles of a Caregiver</vt:lpstr>
      <vt:lpstr>The Role of a Caregiver</vt:lpstr>
      <vt:lpstr>PowerPoint Presentation</vt:lpstr>
      <vt:lpstr>                    The Savvy Process</vt:lpstr>
      <vt:lpstr>What Is The Main Work Of A Caregiver?</vt:lpstr>
      <vt:lpstr>Caregiving Focus, Goal, and Rewards</vt:lpstr>
      <vt:lpstr>Facts About Family Caregivers</vt:lpstr>
      <vt:lpstr>Compared to Other Caregivers, Caregivers of Persons Living With Dementia Are:</vt:lpstr>
      <vt:lpstr>PowerPoint Presentation</vt:lpstr>
      <vt:lpstr>Facts About Neurocognitive Illnesses That Produce Dementia Symptoms</vt:lpstr>
      <vt:lpstr>Arriving at a Dementia Diagnosis</vt:lpstr>
      <vt:lpstr>Alzheimer’s Disease</vt:lpstr>
      <vt:lpstr>Lewy Body Dementia</vt:lpstr>
      <vt:lpstr>Vascular Dementia</vt:lpstr>
      <vt:lpstr>Frontotemporal Dementia</vt:lpstr>
      <vt:lpstr>Depression</vt:lpstr>
      <vt:lpstr>Medications for Alzheimer’s Disease</vt:lpstr>
      <vt:lpstr>Facts about Alzheimer’s and Similar Illnesses</vt:lpstr>
      <vt:lpstr> Common Concerns About Dementia Illnesses</vt:lpstr>
      <vt:lpstr>PowerPoint Presentation</vt:lpstr>
      <vt:lpstr>Optional Exercise</vt:lpstr>
      <vt:lpstr>Exercise Feedback:  Actions I took </vt:lpstr>
      <vt:lpstr>Ordinary Powers You Used to Get Here</vt:lpstr>
      <vt:lpstr>Think About Communicating with a Close Friend or Loved One</vt:lpstr>
      <vt:lpstr>Take Home Message </vt:lpstr>
      <vt:lpstr>PowerPoint Presentation</vt:lpstr>
      <vt:lpstr>Cognitive Losses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Consider the following sentences:</vt:lpstr>
      <vt:lpstr>Make the Savvy Caregiver shift:</vt:lpstr>
      <vt:lpstr>Try It At Home</vt:lpstr>
      <vt:lpstr>PowerPoint Presentation</vt:lpstr>
      <vt:lpstr>Session 2 Objectives</vt:lpstr>
      <vt:lpstr>Exercise </vt:lpstr>
      <vt:lpstr>PowerPoint Presentation</vt:lpstr>
      <vt:lpstr>PowerPoint Presentation</vt:lpstr>
      <vt:lpstr>PowerPoint Presentation</vt:lpstr>
      <vt:lpstr>Building a “Time-for-Yourself” Repertoire</vt:lpstr>
      <vt:lpstr>Reasons To Do Activities</vt:lpstr>
      <vt:lpstr>Exercise  Savvy Caregiver Role of Confusion™ and Behavior</vt:lpstr>
      <vt:lpstr>PowerPoint Presentation</vt:lpstr>
      <vt:lpstr>Emotional Needs of the Person</vt:lpstr>
      <vt:lpstr>The Impact of Confusion on Behavior</vt:lpstr>
      <vt:lpstr>A Simple Model of Behavior</vt:lpstr>
      <vt:lpstr>Person</vt:lpstr>
      <vt:lpstr>Others</vt:lpstr>
      <vt:lpstr>Setting and Structure</vt:lpstr>
      <vt:lpstr>PowerPoint Presentation</vt:lpstr>
      <vt:lpstr>  Key Concept:   “Emotional Truth”</vt:lpstr>
      <vt:lpstr>PowerPoint Presentation</vt:lpstr>
      <vt:lpstr>Try It at Home</vt:lpstr>
      <vt:lpstr>PowerPoint Presentation</vt:lpstr>
      <vt:lpstr>Session 3 Objectives</vt:lpstr>
      <vt:lpstr>Exercise:  Savvy Concept of Contented Involvement™</vt:lpstr>
      <vt:lpstr>Content and Involved    </vt:lpstr>
      <vt:lpstr>Things That Take Us Out of the Zone of Contented Involvement</vt:lpstr>
      <vt:lpstr>PowerPoint Presentation</vt:lpstr>
      <vt:lpstr>Cookie Making</vt:lpstr>
      <vt:lpstr>Effect of Dementia Illnesses on Performance of Everyday  Tasks and Activities</vt:lpstr>
      <vt:lpstr>Key Elements of Performance</vt:lpstr>
      <vt:lpstr>The Effect of Dementia Illnesses on Performance – Doing Everyday Things</vt:lpstr>
      <vt:lpstr>Stages of Dementia Illnesses  </vt:lpstr>
      <vt:lpstr>A Simple Staging System for Progressive Dementia Illnesses</vt:lpstr>
      <vt:lpstr>Early Stage  Signs Begin to Show</vt:lpstr>
      <vt:lpstr>Early-Middle Stage  Increasing Problems and More Noticeable Difficulties</vt:lpstr>
      <vt:lpstr>Late-Middle Stage  Dependent; Confused by Tasks and Activities</vt:lpstr>
      <vt:lpstr>Late Stage   Minimal Ability</vt:lpstr>
      <vt:lpstr>End of Late Stage</vt:lpstr>
      <vt:lpstr>Strengths</vt:lpstr>
      <vt:lpstr>PowerPoint Presentation</vt:lpstr>
      <vt:lpstr>Try It at Home</vt:lpstr>
      <vt:lpstr>PowerPoint Presentation</vt:lpstr>
      <vt:lpstr>Session 4 Objectives</vt:lpstr>
      <vt:lpstr>Anchors of Contented Involvement</vt:lpstr>
      <vt:lpstr>Fit and Right Sizing for Task Design</vt:lpstr>
      <vt:lpstr>Important Dimensions of a Task</vt:lpstr>
      <vt:lpstr>Linking Stages to Task Dimensions</vt:lpstr>
      <vt:lpstr>Examples of Support</vt:lpstr>
      <vt:lpstr>The Order of Support Strategies</vt:lpstr>
      <vt:lpstr>PowerPoint Presentation</vt:lpstr>
      <vt:lpstr>ABC Model of Behavior</vt:lpstr>
      <vt:lpstr>PowerPoint Presentation</vt:lpstr>
      <vt:lpstr>Try It at Home</vt:lpstr>
      <vt:lpstr>PowerPoint Presentation</vt:lpstr>
      <vt:lpstr>Session 5 Objectives</vt:lpstr>
      <vt:lpstr>Session 5 Objectives</vt:lpstr>
      <vt:lpstr>What Is The Main Work Of A Caregiver?</vt:lpstr>
      <vt:lpstr>The OOVL Decision-Making Model™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 Resources for Caregiving</vt:lpstr>
      <vt:lpstr>Try It At Home</vt:lpstr>
      <vt:lpstr>PowerPoint Presentation</vt:lpstr>
      <vt:lpstr>Session 6 Objectives</vt:lpstr>
      <vt:lpstr>Strategies and Benefits of Family Participation in Caregiving</vt:lpstr>
      <vt:lpstr>Five Types of Caregiving Families*</vt:lpstr>
      <vt:lpstr>PowerPoint Presentation</vt:lpstr>
      <vt:lpstr>Final Review of the the Savvy Caregiver Program</vt:lpstr>
      <vt:lpstr>Skills for the Savvy Caregiver</vt:lpstr>
      <vt:lpstr>What Is The Main Work Of A Caregiver?</vt:lpstr>
      <vt:lpstr>PowerPoint Presentation</vt:lpstr>
      <vt:lpstr>PowerPoint Presentation</vt:lpstr>
      <vt:lpstr>PowerPoint Presentation</vt:lpstr>
      <vt:lpstr>ABC Model of Behavior</vt:lpstr>
      <vt:lpstr>Anchors of Contented Involvement</vt:lpstr>
      <vt:lpstr>Caregiver Self-Care</vt:lpstr>
      <vt:lpstr>The OOVL Decision-Making Model</vt:lpstr>
      <vt:lpstr>PowerPoint Presentation</vt:lpstr>
      <vt:lpstr>Family as a Caregiving Resource</vt:lpstr>
      <vt:lpstr>Wrap-Up</vt:lpstr>
      <vt:lpstr>  Thank you for all that you are doing!!!!!    You have now learned the knowledge, skills, and mastery to be a Savvy Caregiver!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McCall</dc:creator>
  <cp:lastModifiedBy>John V. Hobday</cp:lastModifiedBy>
  <cp:revision>109</cp:revision>
  <cp:lastPrinted>2021-01-17T20:43:12Z</cp:lastPrinted>
  <dcterms:created xsi:type="dcterms:W3CDTF">2020-12-17T20:29:07Z</dcterms:created>
  <dcterms:modified xsi:type="dcterms:W3CDTF">2021-04-01T20:55:10Z</dcterms:modified>
</cp:coreProperties>
</file>